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Nuni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regular.fntdata"/><Relationship Id="rId11" Type="http://schemas.openxmlformats.org/officeDocument/2006/relationships/slide" Target="slides/slide6.xml"/><Relationship Id="rId22" Type="http://schemas.openxmlformats.org/officeDocument/2006/relationships/font" Target="fonts/Nunito-italic.fntdata"/><Relationship Id="rId10" Type="http://schemas.openxmlformats.org/officeDocument/2006/relationships/slide" Target="slides/slide5.xml"/><Relationship Id="rId21" Type="http://schemas.openxmlformats.org/officeDocument/2006/relationships/font" Target="fonts/Nuni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Nuni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bf91dc0d_1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bf91dc0d_1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09b045438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09b045438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09b045438f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09b045438f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09b045438f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09b045438f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28a2be13a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28a2be13a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2a096d564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2a096d56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bf91dc0d_1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bf91dc0d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28718aabb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28718aabb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29e91bcd4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29e91bcd4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9e91bcd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29e91bcd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29e91bcd49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29e91bcd4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28a2be13a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28a2be13a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28a2be13a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28a2be13a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28a2be13a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28a2be13a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Google Shape;11;p2"/>
          <p:cNvCxnSpPr/>
          <p:nvPr/>
        </p:nvCxnSpPr>
        <p:spPr>
          <a:xfrm flipH="1" rot="10800000">
            <a:off x="387901" y="2429635"/>
            <a:ext cx="7479900" cy="900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2" name="Google Shape;12;p2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pic>
        <p:nvPicPr>
          <p:cNvPr id="61" name="Google Shape;61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1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1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2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2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/>
        </p:txBody>
      </p:sp>
      <p:pic>
        <p:nvPicPr>
          <p:cNvPr id="20" name="Google Shape;2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27" name="Google Shape;27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32" name="Google Shape;32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38" name="Google Shape;3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7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7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43" name="Google Shape;43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8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8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429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2pPr>
            <a:lvl3pPr indent="-3429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3pPr>
            <a:lvl4pPr indent="-3429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4pPr>
            <a:lvl5pPr indent="-3429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5pPr>
            <a:lvl6pPr indent="-3429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6pPr>
            <a:lvl7pPr indent="-3429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7pPr>
            <a:lvl8pPr indent="-3429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8pPr>
            <a:lvl9pPr indent="-3429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51" name="Google Shape;5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9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pic>
        <p:nvPicPr>
          <p:cNvPr id="56" name="Google Shape;56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0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0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roid Serif"/>
              <a:buNone/>
              <a:defRPr sz="2800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3429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3429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3429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3429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3429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3429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3429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3429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2023 Budget Presentation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April 8, 2023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Josephine Zhao, Director of Finance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dk1"/>
                </a:solidFill>
              </a:rPr>
              <a:t>Youth Parliament of Manitoba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2023 Finances - Overview </a:t>
            </a:r>
            <a:endParaRPr/>
          </a:p>
        </p:txBody>
      </p:sp>
      <p:sp>
        <p:nvSpPr>
          <p:cNvPr id="144" name="Google Shape;144;p22"/>
          <p:cNvSpPr txBox="1"/>
          <p:nvPr>
            <p:ph idx="1" type="body"/>
          </p:nvPr>
        </p:nvSpPr>
        <p:spPr>
          <a:xfrm>
            <a:off x="311700" y="1152475"/>
            <a:ext cx="4200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$ 1,431.42 net income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Total Revenue: </a:t>
            </a:r>
            <a:r>
              <a:rPr lang="en"/>
              <a:t> $ 40,773.86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Total Expenses: </a:t>
            </a:r>
            <a:r>
              <a:rPr lang="en"/>
              <a:t> $ 39,342.44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2023 Finances - Overview Comparison </a:t>
            </a:r>
            <a:endParaRPr/>
          </a:p>
        </p:txBody>
      </p:sp>
      <p:sp>
        <p:nvSpPr>
          <p:cNvPr id="150" name="Google Shape;150;p23"/>
          <p:cNvSpPr txBox="1"/>
          <p:nvPr>
            <p:ph idx="1" type="body"/>
          </p:nvPr>
        </p:nvSpPr>
        <p:spPr>
          <a:xfrm>
            <a:off x="311700" y="1152475"/>
            <a:ext cx="4200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highlight>
                  <a:srgbClr val="D9D9D9"/>
                </a:highlight>
              </a:rPr>
              <a:t>2023 Budget (Planned)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$ 1,431.42 net income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Total Revenue:  $ 40,773.86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Total Expenses:  $ 39,342.44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3"/>
          <p:cNvSpPr txBox="1"/>
          <p:nvPr>
            <p:ph idx="1" type="body"/>
          </p:nvPr>
        </p:nvSpPr>
        <p:spPr>
          <a:xfrm>
            <a:off x="4631400" y="1152475"/>
            <a:ext cx="4200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highlight>
                  <a:srgbClr val="D9D9D9"/>
                </a:highlight>
              </a:rPr>
              <a:t>2022 Budget (Planned)</a:t>
            </a:r>
            <a:endParaRPr>
              <a:solidFill>
                <a:schemeClr val="lt1"/>
              </a:solidFill>
              <a:highlight>
                <a:srgbClr val="D9D9D9"/>
              </a:highlight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$ 1,385.45</a:t>
            </a:r>
            <a:r>
              <a:rPr lang="en"/>
              <a:t> net income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Total Revenue:  </a:t>
            </a:r>
            <a:r>
              <a:rPr lang="en"/>
              <a:t> $ 47,064.30 </a:t>
            </a:r>
            <a:r>
              <a:rPr lang="en"/>
              <a:t>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Total Expenses:  </a:t>
            </a:r>
            <a:r>
              <a:rPr lang="en"/>
              <a:t> $ 45,678.85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2023 Finances - Expenses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Renting Session accommodation: $ 9,514.89 → $ 7,500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Paying for costs incurred in the past year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Accounted in the budget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2023 Finances - Revenue</a:t>
            </a:r>
            <a:endParaRPr/>
          </a:p>
        </p:txBody>
      </p:sp>
      <p:sp>
        <p:nvSpPr>
          <p:cNvPr id="163" name="Google Shape;16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Winnipeg Foundation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$ 4,166.00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Special Project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Corporation</a:t>
            </a:r>
            <a:r>
              <a:rPr lang="en"/>
              <a:t> s</a:t>
            </a:r>
            <a:r>
              <a:rPr lang="en"/>
              <a:t>ponsorship</a:t>
            </a:r>
            <a:r>
              <a:rPr lang="en"/>
              <a:t> + grant application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/>
              <a:t>$ 2,000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Speakers Night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/>
              <a:t> $ 5,100</a:t>
            </a:r>
            <a:r>
              <a:rPr lang="en"/>
              <a:t> from ticket sales, merch sales, donations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Future</a:t>
            </a:r>
            <a:endParaRPr/>
          </a:p>
        </p:txBody>
      </p:sp>
      <p:sp>
        <p:nvSpPr>
          <p:cNvPr id="169" name="Google Shape;169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Endowment fund payout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Updated recruitment video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79" name="Google Shape;79;p14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Understanding our Finances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Budget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Endowment Fund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Cash position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2022 Finances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Overview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Expenses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Revenue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2023 Finances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Overview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Expenses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Revenue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The Future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Understanding </a:t>
            </a:r>
            <a:r>
              <a:rPr lang="en"/>
              <a:t>Our Finances - Budget</a:t>
            </a:r>
            <a:endParaRPr/>
          </a:p>
        </p:txBody>
      </p:sp>
      <p:pic>
        <p:nvPicPr>
          <p:cNvPr id="85" name="Google Shape;85;p15"/>
          <p:cNvPicPr preferRelativeResize="0"/>
          <p:nvPr/>
        </p:nvPicPr>
        <p:blipFill rotWithShape="1">
          <a:blip r:embed="rId3">
            <a:alphaModFix/>
          </a:blip>
          <a:srcRect b="0" l="8554" r="47731" t="0"/>
          <a:stretch/>
        </p:blipFill>
        <p:spPr>
          <a:xfrm>
            <a:off x="858700" y="1166925"/>
            <a:ext cx="6949700" cy="50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 rotWithShape="1">
          <a:blip r:embed="rId3">
            <a:alphaModFix/>
          </a:blip>
          <a:srcRect b="0" l="53144" r="0" t="0"/>
          <a:stretch/>
        </p:blipFill>
        <p:spPr>
          <a:xfrm>
            <a:off x="417200" y="4062325"/>
            <a:ext cx="8309602" cy="565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" name="Google Shape;87;p15"/>
          <p:cNvCxnSpPr/>
          <p:nvPr/>
        </p:nvCxnSpPr>
        <p:spPr>
          <a:xfrm rot="10800000">
            <a:off x="2016250" y="1618350"/>
            <a:ext cx="0" cy="5994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p15"/>
          <p:cNvCxnSpPr/>
          <p:nvPr/>
        </p:nvCxnSpPr>
        <p:spPr>
          <a:xfrm rot="10800000">
            <a:off x="3671250" y="1618350"/>
            <a:ext cx="0" cy="5994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9" name="Google Shape;89;p15"/>
          <p:cNvSpPr txBox="1"/>
          <p:nvPr/>
        </p:nvSpPr>
        <p:spPr>
          <a:xfrm>
            <a:off x="520975" y="2232225"/>
            <a:ext cx="1770000" cy="6156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Planned Revenue and Expenses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0" name="Google Shape;90;p15"/>
          <p:cNvSpPr txBox="1"/>
          <p:nvPr/>
        </p:nvSpPr>
        <p:spPr>
          <a:xfrm>
            <a:off x="2349350" y="2232225"/>
            <a:ext cx="1912800" cy="6156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Actual Revenue and Expenses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91" name="Google Shape;91;p15"/>
          <p:cNvCxnSpPr/>
          <p:nvPr/>
        </p:nvCxnSpPr>
        <p:spPr>
          <a:xfrm rot="10800000">
            <a:off x="5276925" y="1618350"/>
            <a:ext cx="0" cy="5994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2" name="Google Shape;92;p15"/>
          <p:cNvSpPr txBox="1"/>
          <p:nvPr/>
        </p:nvSpPr>
        <p:spPr>
          <a:xfrm>
            <a:off x="4320525" y="2232225"/>
            <a:ext cx="1912800" cy="6156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Comparison between Planned and Actual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93" name="Google Shape;93;p15"/>
          <p:cNvCxnSpPr/>
          <p:nvPr/>
        </p:nvCxnSpPr>
        <p:spPr>
          <a:xfrm rot="10800000">
            <a:off x="6840650" y="1618350"/>
            <a:ext cx="0" cy="5994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4" name="Google Shape;94;p15"/>
          <p:cNvSpPr txBox="1"/>
          <p:nvPr/>
        </p:nvSpPr>
        <p:spPr>
          <a:xfrm>
            <a:off x="6291715" y="2232225"/>
            <a:ext cx="2331300" cy="6156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Written cheques to pay for smth or </a:t>
            </a: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reimbursement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95" name="Google Shape;95;p15"/>
          <p:cNvCxnSpPr/>
          <p:nvPr/>
        </p:nvCxnSpPr>
        <p:spPr>
          <a:xfrm>
            <a:off x="2071200" y="3529600"/>
            <a:ext cx="0" cy="6375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6" name="Google Shape;96;p15"/>
          <p:cNvSpPr txBox="1"/>
          <p:nvPr/>
        </p:nvSpPr>
        <p:spPr>
          <a:xfrm>
            <a:off x="520975" y="2914000"/>
            <a:ext cx="1770000" cy="6156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Names of all lines in the budget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97" name="Google Shape;97;p15"/>
          <p:cNvCxnSpPr/>
          <p:nvPr/>
        </p:nvCxnSpPr>
        <p:spPr>
          <a:xfrm>
            <a:off x="3765150" y="3529600"/>
            <a:ext cx="0" cy="6375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8" name="Google Shape;98;p15"/>
          <p:cNvSpPr txBox="1"/>
          <p:nvPr/>
        </p:nvSpPr>
        <p:spPr>
          <a:xfrm>
            <a:off x="2349350" y="2914000"/>
            <a:ext cx="1912800" cy="6156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All inbound monetary values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99" name="Google Shape;99;p15"/>
          <p:cNvCxnSpPr/>
          <p:nvPr/>
        </p:nvCxnSpPr>
        <p:spPr>
          <a:xfrm>
            <a:off x="5473425" y="3529600"/>
            <a:ext cx="0" cy="6375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5"/>
          <p:cNvSpPr txBox="1"/>
          <p:nvPr/>
        </p:nvSpPr>
        <p:spPr>
          <a:xfrm>
            <a:off x="4320525" y="2914000"/>
            <a:ext cx="1912800" cy="6156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Other means of paying for smth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101" name="Google Shape;101;p15"/>
          <p:cNvCxnSpPr/>
          <p:nvPr/>
        </p:nvCxnSpPr>
        <p:spPr>
          <a:xfrm>
            <a:off x="7841925" y="3529600"/>
            <a:ext cx="0" cy="6375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2" name="Google Shape;102;p15"/>
          <p:cNvSpPr txBox="1"/>
          <p:nvPr/>
        </p:nvSpPr>
        <p:spPr>
          <a:xfrm>
            <a:off x="6291700" y="2914000"/>
            <a:ext cx="2331300" cy="6156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Issue </a:t>
            </a: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charitable</a:t>
            </a:r>
            <a:r>
              <a: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 receipts for donations received</a:t>
            </a:r>
            <a:endParaRPr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Understanding Our Finances - Budget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Q: Why do we create a budget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A: As part of planning for this year’s operations, what we wish to accomplish informs us how much we need to fundraise, and what is realistic to our current financial standing informs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Q: How do we come up with an estimation of what we spend this year?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A: Most budget items are based on spendings in the past year, and our financial need this year.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Understanding our Finances - Endowment Fund</a:t>
            </a:r>
            <a:endParaRPr/>
          </a:p>
        </p:txBody>
      </p:sp>
      <p:sp>
        <p:nvSpPr>
          <p:cNvPr id="114" name="Google Shape;11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Q: What is an endowment fund?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A: A savings account for YPM.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Q: Why do we have an endowment fund?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A: To securely generate revenue for our year-to-year operations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Understanding Our Finances - Cash Position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Bank Account: $ 9,221.09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Paypal: $ 500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*</a:t>
            </a:r>
            <a:r>
              <a:rPr lang="en">
                <a:solidFill>
                  <a:schemeClr val="dk1"/>
                </a:solidFill>
              </a:rPr>
              <a:t>(As of April 7th, 2023)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2022 Finances - Overview </a:t>
            </a:r>
            <a:endParaRPr/>
          </a:p>
        </p:txBody>
      </p:sp>
      <p:sp>
        <p:nvSpPr>
          <p:cNvPr id="126" name="Google Shape;12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$ (6,578.37) deficit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Total Revenue: $ 42,692.86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Total Expenses: $ 49,271.23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2022 Finances - Expenses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Renting Session accommodation: $ 4614.75 → $ 9514.89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Poor resource consumption estimations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Paying for costs incurred in the past year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2022 Finances - Revenue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Gala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Session registration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Total amount raised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 $ 5,446.80 + $ 5,660.72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