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</p:sldIdLst>
  <p:sldSz cy="5143500" cx="9144000"/>
  <p:notesSz cx="6858000" cy="9144000"/>
  <p:embeddedFontLst>
    <p:embeddedFont>
      <p:font typeface="Nunito"/>
      <p:regular r:id="rId12"/>
      <p:bold r:id="rId13"/>
      <p:italic r:id="rId14"/>
      <p:boldItalic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Nunito-bold.fntdata"/><Relationship Id="rId12" Type="http://schemas.openxmlformats.org/officeDocument/2006/relationships/font" Target="fonts/Nunito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Nunito-boldItalic.fntdata"/><Relationship Id="rId14" Type="http://schemas.openxmlformats.org/officeDocument/2006/relationships/font" Target="fonts/Nunito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ccbf91dc0d_1_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ccbf91dc0d_1_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203f6fc1b15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203f6fc1b15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03f6fc1b15_1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203f6fc1b15_1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203f6fc1b15_1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203f6fc1b15_1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203f6fc1b15_1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203f6fc1b15_1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203f6fc1b15_1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203f6fc1b15_1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302175" y="450775"/>
            <a:ext cx="1332251" cy="1162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1" name="Google Shape;11;p2"/>
          <p:cNvCxnSpPr/>
          <p:nvPr/>
        </p:nvCxnSpPr>
        <p:spPr>
          <a:xfrm flipH="1" rot="10800000">
            <a:off x="387901" y="2429635"/>
            <a:ext cx="7479900" cy="9000"/>
          </a:xfrm>
          <a:prstGeom prst="straightConnector1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  <a:effectLst>
            <a:reflection blurRad="0" dir="5400000" dist="38100" endA="0" endPos="30000" fadeDir="5400012" kx="0" rotWithShape="0" algn="bl" stPos="0" sy="-100000" ky="0"/>
          </a:effectLst>
        </p:spPr>
      </p:cxnSp>
      <p:sp>
        <p:nvSpPr>
          <p:cNvPr id="12" name="Google Shape;12;p2"/>
          <p:cNvSpPr txBox="1"/>
          <p:nvPr>
            <p:ph type="title"/>
          </p:nvPr>
        </p:nvSpPr>
        <p:spPr>
          <a:xfrm>
            <a:off x="311700" y="1514650"/>
            <a:ext cx="696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311700" y="2698925"/>
            <a:ext cx="6960600" cy="168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pic>
        <p:nvPicPr>
          <p:cNvPr id="61" name="Google Shape;61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314075" y="115900"/>
            <a:ext cx="725075" cy="632700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1"/>
          <p:cNvSpPr/>
          <p:nvPr/>
        </p:nvSpPr>
        <p:spPr>
          <a:xfrm>
            <a:off x="-100" y="4815125"/>
            <a:ext cx="9144000" cy="328500"/>
          </a:xfrm>
          <a:prstGeom prst="rect">
            <a:avLst/>
          </a:prstGeom>
          <a:solidFill>
            <a:srgbClr val="073763"/>
          </a:solidFill>
          <a:ln cap="flat" cmpd="sng" w="9525">
            <a:solidFill>
              <a:srgbClr val="07376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" name="Google Shape;63;p11"/>
          <p:cNvSpPr txBox="1"/>
          <p:nvPr/>
        </p:nvSpPr>
        <p:spPr>
          <a:xfrm>
            <a:off x="2805300" y="4815125"/>
            <a:ext cx="3533400" cy="32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900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Youth Parliament of Manitoba | By Youth, For Youth Since 1922</a:t>
            </a:r>
            <a:endParaRPr i="1" sz="900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Google Shape;65;p1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314075" y="115900"/>
            <a:ext cx="725075" cy="632700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2"/>
          <p:cNvSpPr/>
          <p:nvPr/>
        </p:nvSpPr>
        <p:spPr>
          <a:xfrm>
            <a:off x="-100" y="4815125"/>
            <a:ext cx="9144000" cy="328500"/>
          </a:xfrm>
          <a:prstGeom prst="rect">
            <a:avLst/>
          </a:prstGeom>
          <a:solidFill>
            <a:srgbClr val="073763"/>
          </a:solidFill>
          <a:ln cap="flat" cmpd="sng" w="9525">
            <a:solidFill>
              <a:srgbClr val="07376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p12"/>
          <p:cNvSpPr txBox="1"/>
          <p:nvPr/>
        </p:nvSpPr>
        <p:spPr>
          <a:xfrm>
            <a:off x="2805300" y="4815125"/>
            <a:ext cx="3533400" cy="32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900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Youth Parliament of Manitoba | By Youth, For Youth Since 1922</a:t>
            </a:r>
            <a:endParaRPr i="1" sz="900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pic>
        <p:nvPicPr>
          <p:cNvPr id="16" name="Google Shape;16;p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302175" y="450775"/>
            <a:ext cx="1332251" cy="1162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42900" lvl="1" marL="914400">
              <a:spcBef>
                <a:spcPts val="160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>
              <a:spcBef>
                <a:spcPts val="160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>
              <a:spcBef>
                <a:spcPts val="160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160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160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160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160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1600"/>
              </a:spcBef>
              <a:spcAft>
                <a:spcPts val="1600"/>
              </a:spcAft>
              <a:buSzPts val="1800"/>
              <a:buChar char="■"/>
              <a:defRPr/>
            </a:lvl9pPr>
          </a:lstStyle>
          <a:p/>
        </p:txBody>
      </p:sp>
      <p:pic>
        <p:nvPicPr>
          <p:cNvPr id="20" name="Google Shape;20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314075" y="115900"/>
            <a:ext cx="725075" cy="6327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4"/>
          <p:cNvSpPr/>
          <p:nvPr/>
        </p:nvSpPr>
        <p:spPr>
          <a:xfrm>
            <a:off x="0" y="4815000"/>
            <a:ext cx="9144000" cy="328500"/>
          </a:xfrm>
          <a:prstGeom prst="rect">
            <a:avLst/>
          </a:prstGeom>
          <a:solidFill>
            <a:srgbClr val="073763"/>
          </a:solidFill>
          <a:ln cap="flat" cmpd="sng" w="9525">
            <a:solidFill>
              <a:srgbClr val="07376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" name="Google Shape;22;p4"/>
          <p:cNvSpPr txBox="1"/>
          <p:nvPr/>
        </p:nvSpPr>
        <p:spPr>
          <a:xfrm>
            <a:off x="2805141" y="4815000"/>
            <a:ext cx="3533700" cy="32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900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Youth Parliament of Manitoba | By Youth, For Youth Since 1922</a:t>
            </a:r>
            <a:endParaRPr i="1" sz="900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5" name="Google Shape;25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6" name="Google Shape;26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pic>
        <p:nvPicPr>
          <p:cNvPr id="27" name="Google Shape;27;p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314075" y="115900"/>
            <a:ext cx="725075" cy="632700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5"/>
          <p:cNvSpPr/>
          <p:nvPr/>
        </p:nvSpPr>
        <p:spPr>
          <a:xfrm>
            <a:off x="-100" y="4815125"/>
            <a:ext cx="9144000" cy="328500"/>
          </a:xfrm>
          <a:prstGeom prst="rect">
            <a:avLst/>
          </a:prstGeom>
          <a:solidFill>
            <a:srgbClr val="073763"/>
          </a:solidFill>
          <a:ln cap="flat" cmpd="sng" w="9525">
            <a:solidFill>
              <a:srgbClr val="07376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" name="Google Shape;29;p5"/>
          <p:cNvSpPr txBox="1"/>
          <p:nvPr/>
        </p:nvSpPr>
        <p:spPr>
          <a:xfrm>
            <a:off x="2805300" y="4815125"/>
            <a:ext cx="3533400" cy="32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900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Youth Parliament of Manitoba | By Youth, For Youth Since 1922</a:t>
            </a:r>
            <a:endParaRPr i="1" sz="900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pic>
        <p:nvPicPr>
          <p:cNvPr id="32" name="Google Shape;32;p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314075" y="115900"/>
            <a:ext cx="725075" cy="632700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6"/>
          <p:cNvSpPr/>
          <p:nvPr/>
        </p:nvSpPr>
        <p:spPr>
          <a:xfrm>
            <a:off x="-100" y="4815125"/>
            <a:ext cx="9144000" cy="328500"/>
          </a:xfrm>
          <a:prstGeom prst="rect">
            <a:avLst/>
          </a:prstGeom>
          <a:solidFill>
            <a:srgbClr val="073763"/>
          </a:solidFill>
          <a:ln cap="flat" cmpd="sng" w="9525">
            <a:solidFill>
              <a:srgbClr val="07376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" name="Google Shape;34;p6"/>
          <p:cNvSpPr txBox="1"/>
          <p:nvPr/>
        </p:nvSpPr>
        <p:spPr>
          <a:xfrm>
            <a:off x="2805300" y="4815125"/>
            <a:ext cx="3533400" cy="32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900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Youth Parliament of Manitoba | By Youth, For Youth Since 1922</a:t>
            </a:r>
            <a:endParaRPr i="1" sz="900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7" name="Google Shape;37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pic>
        <p:nvPicPr>
          <p:cNvPr id="38" name="Google Shape;38;p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314075" y="115900"/>
            <a:ext cx="725075" cy="632700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7"/>
          <p:cNvSpPr/>
          <p:nvPr/>
        </p:nvSpPr>
        <p:spPr>
          <a:xfrm>
            <a:off x="-100" y="4815125"/>
            <a:ext cx="9144000" cy="328500"/>
          </a:xfrm>
          <a:prstGeom prst="rect">
            <a:avLst/>
          </a:prstGeom>
          <a:solidFill>
            <a:srgbClr val="073763"/>
          </a:solidFill>
          <a:ln cap="flat" cmpd="sng" w="9525">
            <a:solidFill>
              <a:srgbClr val="07376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" name="Google Shape;40;p7"/>
          <p:cNvSpPr txBox="1"/>
          <p:nvPr/>
        </p:nvSpPr>
        <p:spPr>
          <a:xfrm>
            <a:off x="2805300" y="4815125"/>
            <a:ext cx="3533400" cy="32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900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Youth Parliament of Manitoba | By Youth, For Youth Since 1922</a:t>
            </a:r>
            <a:endParaRPr i="1" sz="900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pic>
        <p:nvPicPr>
          <p:cNvPr id="43" name="Google Shape;43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314075" y="115900"/>
            <a:ext cx="725075" cy="632700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8"/>
          <p:cNvSpPr/>
          <p:nvPr/>
        </p:nvSpPr>
        <p:spPr>
          <a:xfrm>
            <a:off x="-100" y="4815125"/>
            <a:ext cx="9144000" cy="328500"/>
          </a:xfrm>
          <a:prstGeom prst="rect">
            <a:avLst/>
          </a:prstGeom>
          <a:solidFill>
            <a:srgbClr val="073763"/>
          </a:solidFill>
          <a:ln cap="flat" cmpd="sng" w="9525">
            <a:solidFill>
              <a:srgbClr val="07376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" name="Google Shape;45;p8"/>
          <p:cNvSpPr txBox="1"/>
          <p:nvPr/>
        </p:nvSpPr>
        <p:spPr>
          <a:xfrm>
            <a:off x="2805300" y="4815125"/>
            <a:ext cx="3533400" cy="32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900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Youth Parliament of Manitoba | By Youth, For Youth Since 1922</a:t>
            </a:r>
            <a:endParaRPr i="1" sz="900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9"/>
          <p:cNvSpPr/>
          <p:nvPr/>
        </p:nvSpPr>
        <p:spPr>
          <a:xfrm>
            <a:off x="4572000" y="2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" name="Google Shape;48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9" name="Google Shape;49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50" name="Google Shape;50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indent="-342900" lvl="1" marL="9144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>
                <a:solidFill>
                  <a:schemeClr val="dk1"/>
                </a:solidFill>
              </a:defRPr>
            </a:lvl2pPr>
            <a:lvl3pPr indent="-342900" lvl="2" marL="13716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>
                <a:solidFill>
                  <a:schemeClr val="dk1"/>
                </a:solidFill>
              </a:defRPr>
            </a:lvl3pPr>
            <a:lvl4pPr indent="-342900" lvl="3" marL="18288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4pPr>
            <a:lvl5pPr indent="-342900" lvl="4" marL="22860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>
                <a:solidFill>
                  <a:schemeClr val="dk1"/>
                </a:solidFill>
              </a:defRPr>
            </a:lvl5pPr>
            <a:lvl6pPr indent="-342900" lvl="5" marL="27432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>
                <a:solidFill>
                  <a:schemeClr val="dk1"/>
                </a:solidFill>
              </a:defRPr>
            </a:lvl6pPr>
            <a:lvl7pPr indent="-342900" lvl="6" marL="32004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7pPr>
            <a:lvl8pPr indent="-342900" lvl="7" marL="36576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>
                <a:solidFill>
                  <a:schemeClr val="dk1"/>
                </a:solidFill>
              </a:defRPr>
            </a:lvl8pPr>
            <a:lvl9pPr indent="-342900" lvl="8" marL="411480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8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pic>
        <p:nvPicPr>
          <p:cNvPr id="51" name="Google Shape;51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314075" y="115900"/>
            <a:ext cx="725075" cy="632700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9"/>
          <p:cNvSpPr/>
          <p:nvPr/>
        </p:nvSpPr>
        <p:spPr>
          <a:xfrm>
            <a:off x="-100" y="4815125"/>
            <a:ext cx="9144000" cy="328500"/>
          </a:xfrm>
          <a:prstGeom prst="rect">
            <a:avLst/>
          </a:prstGeom>
          <a:solidFill>
            <a:srgbClr val="073763"/>
          </a:solidFill>
          <a:ln cap="flat" cmpd="sng" w="9525">
            <a:solidFill>
              <a:srgbClr val="07376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" name="Google Shape;53;p9"/>
          <p:cNvSpPr txBox="1"/>
          <p:nvPr/>
        </p:nvSpPr>
        <p:spPr>
          <a:xfrm>
            <a:off x="2805300" y="4815125"/>
            <a:ext cx="3533400" cy="32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900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Youth Parliament of Manitoba | By Youth, For Youth Since 1922</a:t>
            </a:r>
            <a:endParaRPr i="1" sz="900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pic>
        <p:nvPicPr>
          <p:cNvPr id="56" name="Google Shape;56;p1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314075" y="115900"/>
            <a:ext cx="725075" cy="63270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0"/>
          <p:cNvSpPr/>
          <p:nvPr/>
        </p:nvSpPr>
        <p:spPr>
          <a:xfrm>
            <a:off x="-100" y="4815125"/>
            <a:ext cx="9144000" cy="328500"/>
          </a:xfrm>
          <a:prstGeom prst="rect">
            <a:avLst/>
          </a:prstGeom>
          <a:solidFill>
            <a:srgbClr val="073763"/>
          </a:solidFill>
          <a:ln cap="flat" cmpd="sng" w="9525">
            <a:solidFill>
              <a:srgbClr val="07376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" name="Google Shape;58;p10"/>
          <p:cNvSpPr txBox="1"/>
          <p:nvPr/>
        </p:nvSpPr>
        <p:spPr>
          <a:xfrm>
            <a:off x="2805300" y="4815125"/>
            <a:ext cx="3533400" cy="32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900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Youth Parliament of Manitoba | By Youth, For Youth Since 1922</a:t>
            </a:r>
            <a:endParaRPr i="1" sz="900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dark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roid Serif"/>
              <a:buNone/>
              <a:defRPr sz="2800">
                <a:solidFill>
                  <a:schemeClr val="dk1"/>
                </a:solidFill>
                <a:latin typeface="Droid Serif"/>
                <a:ea typeface="Droid Serif"/>
                <a:cs typeface="Droid Serif"/>
                <a:sym typeface="Droid Serif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Nunito"/>
              <a:buChar char="●"/>
              <a:defRPr sz="1800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indent="-3429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Nunito"/>
              <a:buChar char="○"/>
              <a:defRPr sz="1800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indent="-3429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Nunito"/>
              <a:buChar char="■"/>
              <a:defRPr sz="1800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indent="-3429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Nunito"/>
              <a:buChar char="●"/>
              <a:defRPr sz="1800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indent="-3429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Nunito"/>
              <a:buChar char="○"/>
              <a:defRPr sz="1800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indent="-3429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Nunito"/>
              <a:buChar char="■"/>
              <a:defRPr sz="1800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indent="-3429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Nunito"/>
              <a:buChar char="●"/>
              <a:defRPr sz="1800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indent="-3429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Nunito"/>
              <a:buChar char="○"/>
              <a:defRPr sz="1800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indent="-3429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FFFFFF"/>
              </a:buClr>
              <a:buSzPts val="1800"/>
              <a:buFont typeface="Nunito"/>
              <a:buChar char="■"/>
              <a:defRPr sz="1800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lt2"/>
                </a:solidFill>
              </a:defRPr>
            </a:lvl1pPr>
            <a:lvl2pPr lvl="1" algn="r">
              <a:buNone/>
              <a:defRPr sz="1000">
                <a:solidFill>
                  <a:schemeClr val="lt2"/>
                </a:solidFill>
              </a:defRPr>
            </a:lvl2pPr>
            <a:lvl3pPr lvl="2" algn="r">
              <a:buNone/>
              <a:defRPr sz="1000">
                <a:solidFill>
                  <a:schemeClr val="lt2"/>
                </a:solidFill>
              </a:defRPr>
            </a:lvl3pPr>
            <a:lvl4pPr lvl="3" algn="r">
              <a:buNone/>
              <a:defRPr sz="1000">
                <a:solidFill>
                  <a:schemeClr val="lt2"/>
                </a:solidFill>
              </a:defRPr>
            </a:lvl4pPr>
            <a:lvl5pPr lvl="4" algn="r">
              <a:buNone/>
              <a:defRPr sz="1000">
                <a:solidFill>
                  <a:schemeClr val="lt2"/>
                </a:solidFill>
              </a:defRPr>
            </a:lvl5pPr>
            <a:lvl6pPr lvl="5" algn="r">
              <a:buNone/>
              <a:defRPr sz="1000">
                <a:solidFill>
                  <a:schemeClr val="lt2"/>
                </a:solidFill>
              </a:defRPr>
            </a:lvl6pPr>
            <a:lvl7pPr lvl="6" algn="r">
              <a:buNone/>
              <a:defRPr sz="1000">
                <a:solidFill>
                  <a:schemeClr val="lt2"/>
                </a:solidFill>
              </a:defRPr>
            </a:lvl7pPr>
            <a:lvl8pPr lvl="7" algn="r">
              <a:buNone/>
              <a:defRPr sz="1000">
                <a:solidFill>
                  <a:schemeClr val="lt2"/>
                </a:solidFill>
              </a:defRPr>
            </a:lvl8pPr>
            <a:lvl9pPr lvl="8" algn="r">
              <a:buNone/>
              <a:defRPr sz="1000">
                <a:solidFill>
                  <a:schemeClr val="lt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Relationship Id="rId4" Type="http://schemas.openxmlformats.org/officeDocument/2006/relationships/image" Target="../media/image4.png"/><Relationship Id="rId5" Type="http://schemas.openxmlformats.org/officeDocument/2006/relationships/image" Target="../media/image6.png"/><Relationship Id="rId6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3"/>
          <p:cNvSpPr txBox="1"/>
          <p:nvPr>
            <p:ph type="title"/>
          </p:nvPr>
        </p:nvSpPr>
        <p:spPr>
          <a:xfrm>
            <a:off x="311700" y="1514650"/>
            <a:ext cx="696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2023 State of the Corporation</a:t>
            </a:r>
            <a:endParaRPr/>
          </a:p>
        </p:txBody>
      </p:sp>
      <p:sp>
        <p:nvSpPr>
          <p:cNvPr id="73" name="Google Shape;73;p13"/>
          <p:cNvSpPr txBox="1"/>
          <p:nvPr>
            <p:ph idx="1" type="subTitle"/>
          </p:nvPr>
        </p:nvSpPr>
        <p:spPr>
          <a:xfrm>
            <a:off x="311700" y="2698925"/>
            <a:ext cx="6960600" cy="168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</a:rPr>
              <a:t>April</a:t>
            </a:r>
            <a:r>
              <a:rPr b="1" lang="en">
                <a:solidFill>
                  <a:schemeClr val="dk1"/>
                </a:solidFill>
              </a:rPr>
              <a:t> 8, 2023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Alexa Mucyo Kayonga, Chairperson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>
                <a:solidFill>
                  <a:schemeClr val="dk1"/>
                </a:solidFill>
              </a:rPr>
              <a:t>Youth Parliament of Manitoba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4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Overview</a:t>
            </a:r>
            <a:endParaRPr/>
          </a:p>
        </p:txBody>
      </p:sp>
      <p:sp>
        <p:nvSpPr>
          <p:cNvPr id="79" name="Google Shape;79;p14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Strengths of the Organization</a:t>
            </a:r>
            <a:endParaRPr/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Changes for YPM102</a:t>
            </a:r>
            <a:endParaRPr/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Plans for YPM102</a:t>
            </a:r>
            <a:endParaRPr/>
          </a:p>
          <a:p>
            <a:pPr indent="-342900" lvl="0" marL="457200" rtl="0" algn="l">
              <a:spcBef>
                <a:spcPts val="1000"/>
              </a:spcBef>
              <a:spcAft>
                <a:spcPts val="1000"/>
              </a:spcAft>
              <a:buSzPts val="1800"/>
              <a:buAutoNum type="arabicPeriod"/>
            </a:pPr>
            <a:r>
              <a:rPr lang="en"/>
              <a:t>Priorities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Strengths</a:t>
            </a:r>
            <a:r>
              <a:rPr lang="en"/>
              <a:t> of the Organization</a:t>
            </a:r>
            <a:endParaRPr/>
          </a:p>
        </p:txBody>
      </p:sp>
      <p:sp>
        <p:nvSpPr>
          <p:cNvPr id="85" name="Google Shape;85;p15"/>
          <p:cNvSpPr txBox="1"/>
          <p:nvPr>
            <p:ph idx="1" type="body"/>
          </p:nvPr>
        </p:nvSpPr>
        <p:spPr>
          <a:xfrm>
            <a:off x="461425" y="1106900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Strong membership numbers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/>
              <a:t>Recovered low numbers from online sessions</a:t>
            </a:r>
            <a:endParaRPr/>
          </a:p>
          <a:p>
            <a:pPr indent="-342900" lvl="2" marL="1371600" rtl="0" algn="l">
              <a:spcBef>
                <a:spcPts val="0"/>
              </a:spcBef>
              <a:spcAft>
                <a:spcPts val="0"/>
              </a:spcAft>
              <a:buSzPts val="1800"/>
              <a:buChar char="■"/>
            </a:pPr>
            <a:r>
              <a:rPr lang="en"/>
              <a:t>YPM100: 25 backbenchers</a:t>
            </a:r>
            <a:endParaRPr/>
          </a:p>
          <a:p>
            <a:pPr indent="-342900" lvl="2" marL="1371600" rtl="0" algn="l">
              <a:spcBef>
                <a:spcPts val="0"/>
              </a:spcBef>
              <a:spcAft>
                <a:spcPts val="0"/>
              </a:spcAft>
              <a:buSzPts val="1800"/>
              <a:buChar char="■"/>
            </a:pPr>
            <a:r>
              <a:rPr lang="en"/>
              <a:t>YPM101: 39 backbenchers</a:t>
            </a:r>
            <a:endParaRPr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Consistent community sponsors</a:t>
            </a:r>
            <a:endParaRPr/>
          </a:p>
          <a:p>
            <a:pPr indent="0" lvl="0" marL="91440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86" name="Google Shape;86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9100" y="3251525"/>
            <a:ext cx="1340100" cy="1340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5"/>
          <p:cNvPicPr preferRelativeResize="0"/>
          <p:nvPr/>
        </p:nvPicPr>
        <p:blipFill rotWithShape="1">
          <a:blip r:embed="rId4">
            <a:alphaModFix/>
          </a:blip>
          <a:srcRect b="18696" l="0" r="0" t="21609"/>
          <a:stretch/>
        </p:blipFill>
        <p:spPr>
          <a:xfrm>
            <a:off x="5796250" y="3407225"/>
            <a:ext cx="3282624" cy="102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5"/>
          <p:cNvPicPr preferRelativeResize="0"/>
          <p:nvPr/>
        </p:nvPicPr>
        <p:blipFill rotWithShape="1">
          <a:blip r:embed="rId5">
            <a:alphaModFix/>
          </a:blip>
          <a:srcRect b="19554" l="11836" r="12726" t="20407"/>
          <a:stretch/>
        </p:blipFill>
        <p:spPr>
          <a:xfrm>
            <a:off x="1849075" y="3378450"/>
            <a:ext cx="1652598" cy="1086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435976" y="3126346"/>
            <a:ext cx="2386319" cy="1590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Changes for YPM102</a:t>
            </a:r>
            <a:endParaRPr/>
          </a:p>
        </p:txBody>
      </p:sp>
      <p:sp>
        <p:nvSpPr>
          <p:cNvPr id="95" name="Google Shape;95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Reducing quantity of activities at Session</a:t>
            </a:r>
            <a:endParaRPr/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/>
              <a:t>Goal: Prioritizing everyone’s wellbeing</a:t>
            </a:r>
            <a:endParaRPr/>
          </a:p>
          <a:p>
            <a:pPr indent="-3429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Utilizing our Honorary President as the chief </a:t>
            </a:r>
            <a:endParaRPr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advisor to the board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96" name="Google Shape;96;p16"/>
          <p:cNvPicPr preferRelativeResize="0"/>
          <p:nvPr/>
        </p:nvPicPr>
        <p:blipFill rotWithShape="1">
          <a:blip r:embed="rId3">
            <a:alphaModFix/>
          </a:blip>
          <a:srcRect b="0" l="6173" r="7604" t="0"/>
          <a:stretch/>
        </p:blipFill>
        <p:spPr>
          <a:xfrm>
            <a:off x="6712600" y="2012448"/>
            <a:ext cx="2070400" cy="2401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Plans for YPM102</a:t>
            </a:r>
            <a:endParaRPr/>
          </a:p>
        </p:txBody>
      </p:sp>
      <p:sp>
        <p:nvSpPr>
          <p:cNvPr id="102" name="Google Shape;102;p1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Relaunch of Speaker’s Night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/>
              <a:t>Annual fundraising event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/>
              <a:t>Date: late July or early August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/>
              <a:t>Keynote speaker: TBD</a:t>
            </a:r>
            <a:endParaRPr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Relaunch of the Cabinet-Alumni mentorship program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/>
              <a:t>Past mentors: lawyers, PhD graduates, </a:t>
            </a:r>
            <a:endParaRPr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former senior government officials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45720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03" name="Google Shape;103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23425" y="582400"/>
            <a:ext cx="1985249" cy="1832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90625" y="3127125"/>
            <a:ext cx="2398223" cy="1598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Priorities</a:t>
            </a:r>
            <a:endParaRPr/>
          </a:p>
        </p:txBody>
      </p:sp>
      <p:sp>
        <p:nvSpPr>
          <p:cNvPr id="110" name="Google Shape;110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Supporting Cabinet as equal organizers of Session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Developing clear equity guidelines for Exec (i.e. decision making)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Solidifying relationships with school divisions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Increasing corporate sponsorships 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Dark">
  <a:themeElements>
    <a:clrScheme name="Simple Dark">
      <a:dk1>
        <a:srgbClr val="FFFFFF"/>
      </a:dk1>
      <a:lt1>
        <a:srgbClr val="212121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