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Nunito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Nunito-regular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Nunito-italic.fntdata"/><Relationship Id="rId14" Type="http://schemas.openxmlformats.org/officeDocument/2006/relationships/font" Target="fonts/Nunito-bold.fntdata"/><Relationship Id="rId16" Type="http://schemas.openxmlformats.org/officeDocument/2006/relationships/font" Target="fonts/Nunito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ccbf91dc0d_1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ccbf91dc0d_1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ccc1b92d2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ccc1b92d2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1ee6a9db40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11ee6a9db40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1ee6a9db40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1ee6a9db40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1ee6a9db40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11ee6a9db40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ccc1b92d23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ccc1b92d23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ccc1b92d23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ccc1b92d23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02175" y="450775"/>
            <a:ext cx="1332251" cy="1162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" name="Google Shape;11;p2"/>
          <p:cNvCxnSpPr/>
          <p:nvPr/>
        </p:nvCxnSpPr>
        <p:spPr>
          <a:xfrm flipH="1" rot="10800000">
            <a:off x="387901" y="2429635"/>
            <a:ext cx="7479900" cy="9000"/>
          </a:xfrm>
          <a:prstGeom prst="straightConnector1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  <a:effectLst>
            <a:reflection blurRad="0" dir="5400000" dist="38100" endA="0" endPos="30000" fadeDir="5400012" kx="0" rotWithShape="0" algn="bl" stPos="0" sy="-100000" ky="0"/>
          </a:effectLst>
        </p:spPr>
      </p:cxnSp>
      <p:sp>
        <p:nvSpPr>
          <p:cNvPr id="12" name="Google Shape;12;p2"/>
          <p:cNvSpPr txBox="1"/>
          <p:nvPr>
            <p:ph type="title"/>
          </p:nvPr>
        </p:nvSpPr>
        <p:spPr>
          <a:xfrm>
            <a:off x="311700" y="1514650"/>
            <a:ext cx="696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11700" y="2698925"/>
            <a:ext cx="6960600" cy="168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pic>
        <p:nvPicPr>
          <p:cNvPr id="61" name="Google Shape;61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1"/>
          <p:cNvSpPr/>
          <p:nvPr/>
        </p:nvSpPr>
        <p:spPr>
          <a:xfrm>
            <a:off x="-100" y="4815125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1"/>
          <p:cNvSpPr txBox="1"/>
          <p:nvPr/>
        </p:nvSpPr>
        <p:spPr>
          <a:xfrm>
            <a:off x="2805300" y="4815125"/>
            <a:ext cx="35334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2"/>
          <p:cNvSpPr/>
          <p:nvPr/>
        </p:nvSpPr>
        <p:spPr>
          <a:xfrm>
            <a:off x="-100" y="4815125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2"/>
          <p:cNvSpPr txBox="1"/>
          <p:nvPr/>
        </p:nvSpPr>
        <p:spPr>
          <a:xfrm>
            <a:off x="2805300" y="4815125"/>
            <a:ext cx="35334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pic>
        <p:nvPicPr>
          <p:cNvPr id="16" name="Google Shape;16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02175" y="450775"/>
            <a:ext cx="1332251" cy="116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1600"/>
              </a:spcBef>
              <a:spcAft>
                <a:spcPts val="1600"/>
              </a:spcAft>
              <a:buSzPts val="1800"/>
              <a:buChar char="■"/>
              <a:defRPr/>
            </a:lvl9pPr>
          </a:lstStyle>
          <a:p/>
        </p:txBody>
      </p:sp>
      <p:pic>
        <p:nvPicPr>
          <p:cNvPr id="20" name="Google Shape;20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"/>
          <p:cNvSpPr/>
          <p:nvPr/>
        </p:nvSpPr>
        <p:spPr>
          <a:xfrm>
            <a:off x="0" y="4815000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" name="Google Shape;22;p4"/>
          <p:cNvSpPr txBox="1"/>
          <p:nvPr/>
        </p:nvSpPr>
        <p:spPr>
          <a:xfrm>
            <a:off x="2805141" y="4815000"/>
            <a:ext cx="35337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27" name="Google Shape;27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5"/>
          <p:cNvSpPr/>
          <p:nvPr/>
        </p:nvSpPr>
        <p:spPr>
          <a:xfrm>
            <a:off x="-100" y="4815125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" name="Google Shape;29;p5"/>
          <p:cNvSpPr txBox="1"/>
          <p:nvPr/>
        </p:nvSpPr>
        <p:spPr>
          <a:xfrm>
            <a:off x="2805300" y="4815125"/>
            <a:ext cx="35334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32" name="Google Shape;32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6"/>
          <p:cNvSpPr/>
          <p:nvPr/>
        </p:nvSpPr>
        <p:spPr>
          <a:xfrm>
            <a:off x="-100" y="4815125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/>
        </p:nvSpPr>
        <p:spPr>
          <a:xfrm>
            <a:off x="2805300" y="4815125"/>
            <a:ext cx="35334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38" name="Google Shape;38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7"/>
          <p:cNvSpPr/>
          <p:nvPr/>
        </p:nvSpPr>
        <p:spPr>
          <a:xfrm>
            <a:off x="-100" y="4815125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Google Shape;40;p7"/>
          <p:cNvSpPr txBox="1"/>
          <p:nvPr/>
        </p:nvSpPr>
        <p:spPr>
          <a:xfrm>
            <a:off x="2805300" y="4815125"/>
            <a:ext cx="35334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43" name="Google Shape;43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8"/>
          <p:cNvSpPr/>
          <p:nvPr/>
        </p:nvSpPr>
        <p:spPr>
          <a:xfrm>
            <a:off x="-100" y="4815125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8"/>
          <p:cNvSpPr txBox="1"/>
          <p:nvPr/>
        </p:nvSpPr>
        <p:spPr>
          <a:xfrm>
            <a:off x="2805300" y="4815125"/>
            <a:ext cx="35334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429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>
                <a:solidFill>
                  <a:schemeClr val="dk1"/>
                </a:solidFill>
              </a:defRPr>
            </a:lvl2pPr>
            <a:lvl3pPr indent="-3429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>
                <a:solidFill>
                  <a:schemeClr val="dk1"/>
                </a:solidFill>
              </a:defRPr>
            </a:lvl3pPr>
            <a:lvl4pPr indent="-3429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4pPr>
            <a:lvl5pPr indent="-3429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>
                <a:solidFill>
                  <a:schemeClr val="dk1"/>
                </a:solidFill>
              </a:defRPr>
            </a:lvl5pPr>
            <a:lvl6pPr indent="-3429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>
                <a:solidFill>
                  <a:schemeClr val="dk1"/>
                </a:solidFill>
              </a:defRPr>
            </a:lvl6pPr>
            <a:lvl7pPr indent="-3429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7pPr>
            <a:lvl8pPr indent="-3429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>
                <a:solidFill>
                  <a:schemeClr val="dk1"/>
                </a:solidFill>
              </a:defRPr>
            </a:lvl8pPr>
            <a:lvl9pPr indent="-3429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pic>
        <p:nvPicPr>
          <p:cNvPr id="51" name="Google Shape;51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9"/>
          <p:cNvSpPr/>
          <p:nvPr/>
        </p:nvSpPr>
        <p:spPr>
          <a:xfrm>
            <a:off x="-100" y="4815125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9"/>
          <p:cNvSpPr txBox="1"/>
          <p:nvPr/>
        </p:nvSpPr>
        <p:spPr>
          <a:xfrm>
            <a:off x="2805300" y="4815125"/>
            <a:ext cx="35334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pic>
        <p:nvPicPr>
          <p:cNvPr id="56" name="Google Shape;56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14075" y="115900"/>
            <a:ext cx="725075" cy="6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0"/>
          <p:cNvSpPr/>
          <p:nvPr/>
        </p:nvSpPr>
        <p:spPr>
          <a:xfrm>
            <a:off x="-100" y="4815125"/>
            <a:ext cx="9144000" cy="3285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rgbClr val="07376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0"/>
          <p:cNvSpPr txBox="1"/>
          <p:nvPr/>
        </p:nvSpPr>
        <p:spPr>
          <a:xfrm>
            <a:off x="2805300" y="4815125"/>
            <a:ext cx="3533400" cy="3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Youth Parliament of Manitoba | By Youth, For Youth Since 1922</a:t>
            </a:r>
            <a:endParaRPr i="1" sz="9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roid Serif"/>
              <a:buNone/>
              <a:defRPr sz="2800">
                <a:solidFill>
                  <a:schemeClr val="dk1"/>
                </a:solidFill>
                <a:latin typeface="Droid Serif"/>
                <a:ea typeface="Droid Serif"/>
                <a:cs typeface="Droid Serif"/>
                <a:sym typeface="Droid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Char char="●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indent="-3429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Char char="○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indent="-3429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Char char="■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indent="-3429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Char char="●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indent="-3429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Char char="○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indent="-3429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Char char="■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indent="-3429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Char char="●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indent="-3429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Char char="○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indent="-3429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800"/>
              <a:buFont typeface="Nunito"/>
              <a:buChar char="■"/>
              <a:defRPr sz="1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/>
          <p:nvPr>
            <p:ph type="title"/>
          </p:nvPr>
        </p:nvSpPr>
        <p:spPr>
          <a:xfrm>
            <a:off x="311700" y="1514650"/>
            <a:ext cx="696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2022 Year-In-Review</a:t>
            </a:r>
            <a:endParaRPr/>
          </a:p>
        </p:txBody>
      </p:sp>
      <p:sp>
        <p:nvSpPr>
          <p:cNvPr id="73" name="Google Shape;73;p13"/>
          <p:cNvSpPr txBox="1"/>
          <p:nvPr>
            <p:ph idx="1" type="subTitle"/>
          </p:nvPr>
        </p:nvSpPr>
        <p:spPr>
          <a:xfrm>
            <a:off x="311700" y="2698925"/>
            <a:ext cx="6960600" cy="168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March 27, 2022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Nina Lam, Past </a:t>
            </a:r>
            <a:r>
              <a:rPr lang="en"/>
              <a:t>Chairperson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Youth Parliament of Manitoba</a:t>
            </a:r>
            <a:endParaRPr i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79" name="Google Shape;79;p14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4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Capital Campaign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YPM100 History Book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Year-</a:t>
            </a:r>
            <a:r>
              <a:rPr lang="en"/>
              <a:t>R</a:t>
            </a:r>
            <a:r>
              <a:rPr lang="en"/>
              <a:t>ound Events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SzPts val="1800"/>
              <a:buAutoNum type="arabicPeriod"/>
            </a:pPr>
            <a:r>
              <a:rPr lang="en"/>
              <a:t>Session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Capital Campaign</a:t>
            </a:r>
            <a:endParaRPr/>
          </a:p>
        </p:txBody>
      </p:sp>
      <p:sp>
        <p:nvSpPr>
          <p:cNvPr id="86" name="Google Shape;86;p15"/>
          <p:cNvSpPr txBox="1"/>
          <p:nvPr>
            <p:ph idx="1" type="body"/>
          </p:nvPr>
        </p:nvSpPr>
        <p:spPr>
          <a:xfrm>
            <a:off x="311700" y="1152475"/>
            <a:ext cx="58017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Goal: Raise $100,000 for YPM’s endowment fund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 2021, we raised nearly $43,000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Current value: $126,545.34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Expected capitalization next year: $5,452.61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Min. capitalization in future years: $6,327.27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Entire capitalization to go towards financial aid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New: Newcomer Scholarship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Garry McLean Scholarship Fund (GMSF)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General </a:t>
            </a:r>
            <a:r>
              <a:rPr lang="en"/>
              <a:t>financial</a:t>
            </a:r>
            <a:r>
              <a:rPr lang="en"/>
              <a:t> aid</a:t>
            </a:r>
            <a:endParaRPr/>
          </a:p>
        </p:txBody>
      </p:sp>
      <p:pic>
        <p:nvPicPr>
          <p:cNvPr id="87" name="Google Shape;8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23950" y="1017725"/>
            <a:ext cx="2608349" cy="341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YPM100 History Book</a:t>
            </a:r>
            <a:endParaRPr/>
          </a:p>
        </p:txBody>
      </p:sp>
      <p:sp>
        <p:nvSpPr>
          <p:cNvPr id="93" name="Google Shape;93;p16"/>
          <p:cNvSpPr txBox="1"/>
          <p:nvPr>
            <p:ph idx="1" type="body"/>
          </p:nvPr>
        </p:nvSpPr>
        <p:spPr>
          <a:xfrm>
            <a:off x="311700" y="1152475"/>
            <a:ext cx="5958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Spearheaded by Deborah, published in December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Completely volunteer-driven!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44 alumni contributors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Research process: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I</a:t>
            </a:r>
            <a:r>
              <a:rPr lang="en"/>
              <a:t>nterviews with alumni (35th Session–present)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Primary documents at the Manitoba Archives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Winnipeg Free Press archives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Photographs from alumni</a:t>
            </a:r>
            <a:endParaRPr/>
          </a:p>
        </p:txBody>
      </p:sp>
      <p:pic>
        <p:nvPicPr>
          <p:cNvPr id="94" name="Google Shape;9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00250" y="1305962"/>
            <a:ext cx="2332051" cy="31094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Year-Round Events</a:t>
            </a:r>
            <a:endParaRPr/>
          </a:p>
        </p:txBody>
      </p:sp>
      <p:sp>
        <p:nvSpPr>
          <p:cNvPr id="100" name="Google Shape;100;p17"/>
          <p:cNvSpPr txBox="1"/>
          <p:nvPr>
            <p:ph idx="1" type="body"/>
          </p:nvPr>
        </p:nvSpPr>
        <p:spPr>
          <a:xfrm>
            <a:off x="311700" y="1152475"/>
            <a:ext cx="4563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Workshops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Elections Canada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Youth in Politics Q&amp;A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Sustainability town hall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Women in Politics Q&amp;A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Canada Youth Parliament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Postponed: </a:t>
            </a:r>
            <a:r>
              <a:rPr lang="en"/>
              <a:t>100th Anniversary Gala</a:t>
            </a:r>
            <a:r>
              <a:rPr lang="en"/>
              <a:t> (to be held on May 20, 2022)</a:t>
            </a:r>
            <a:endParaRPr/>
          </a:p>
        </p:txBody>
      </p:sp>
      <p:pic>
        <p:nvPicPr>
          <p:cNvPr id="101" name="Google Shape;10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75600" y="1097100"/>
            <a:ext cx="3963600" cy="29492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Session</a:t>
            </a:r>
            <a:endParaRPr/>
          </a:p>
        </p:txBody>
      </p:sp>
      <p:pic>
        <p:nvPicPr>
          <p:cNvPr id="107" name="Google Shape;10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50926" y="1138625"/>
            <a:ext cx="5642125" cy="3326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9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