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embeddedFontLst>
    <p:embeddedFont>
      <p:font typeface="Nunito"/>
      <p:regular r:id="rId13"/>
      <p:bold r:id="rId14"/>
      <p:italic r:id="rId15"/>
      <p:boldItalic r:id="rId16"/>
    </p:embeddedFont>
    <p:embeddedFont>
      <p:font typeface="Oi"/>
      <p:regular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Nunito-regular.fntdata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Nunito-italic.fntdata"/><Relationship Id="rId14" Type="http://schemas.openxmlformats.org/officeDocument/2006/relationships/font" Target="fonts/Nunito-bold.fntdata"/><Relationship Id="rId17" Type="http://schemas.openxmlformats.org/officeDocument/2006/relationships/font" Target="fonts/Oi-regular.fntdata"/><Relationship Id="rId16" Type="http://schemas.openxmlformats.org/officeDocument/2006/relationships/font" Target="fonts/Nunito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0" name="Google Shape;70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6" name="Google Shape;76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3" name="Google Shape;83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9" name="Google Shape;89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5" name="Google Shape;95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1" name="Google Shape;101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7" name="Google Shape;107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302175" y="450775"/>
            <a:ext cx="1332251" cy="11625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" name="Google Shape;11;p2"/>
          <p:cNvCxnSpPr/>
          <p:nvPr/>
        </p:nvCxnSpPr>
        <p:spPr>
          <a:xfrm flipH="1" rot="10800000">
            <a:off x="387901" y="2429635"/>
            <a:ext cx="7479900" cy="9000"/>
          </a:xfrm>
          <a:prstGeom prst="straightConnector1">
            <a:avLst/>
          </a:prstGeom>
          <a:noFill/>
          <a:ln cap="flat" cmpd="sng" w="381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  <a:effectLst>
            <a:reflection blurRad="0" dir="5400000" dist="38100" endA="0" endPos="30000" fadeDir="5400012" kx="0" rotWithShape="0" algn="bl" stPos="0" sy="-100000" ky="0"/>
          </a:effectLst>
        </p:spPr>
      </p:cxnSp>
      <p:sp>
        <p:nvSpPr>
          <p:cNvPr id="12" name="Google Shape;12;p2"/>
          <p:cNvSpPr txBox="1"/>
          <p:nvPr>
            <p:ph type="title"/>
          </p:nvPr>
        </p:nvSpPr>
        <p:spPr>
          <a:xfrm>
            <a:off x="311700" y="1514650"/>
            <a:ext cx="696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311700" y="2698925"/>
            <a:ext cx="6960600" cy="168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pic>
        <p:nvPicPr>
          <p:cNvPr id="61" name="Google Shape;61;p1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314075" y="115900"/>
            <a:ext cx="725075" cy="632700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11"/>
          <p:cNvSpPr/>
          <p:nvPr/>
        </p:nvSpPr>
        <p:spPr>
          <a:xfrm>
            <a:off x="0" y="4815000"/>
            <a:ext cx="9144000" cy="328500"/>
          </a:xfrm>
          <a:prstGeom prst="rect">
            <a:avLst/>
          </a:prstGeom>
          <a:solidFill>
            <a:srgbClr val="073763"/>
          </a:solidFill>
          <a:ln cap="flat" cmpd="sng" w="9525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" name="Google Shape;63;p11"/>
          <p:cNvSpPr txBox="1"/>
          <p:nvPr/>
        </p:nvSpPr>
        <p:spPr>
          <a:xfrm>
            <a:off x="2805141" y="4815000"/>
            <a:ext cx="3533700" cy="32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1" lang="en" sz="900" u="none" cap="none" strike="noStrike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Youth Parliament of Manitoba | By Youth, For Youth Since 1922</a:t>
            </a:r>
            <a:endParaRPr b="0" i="1" sz="900" u="none" cap="none" strike="noStrike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Google Shape;65;p1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314075" y="115900"/>
            <a:ext cx="725075" cy="632700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2"/>
          <p:cNvSpPr/>
          <p:nvPr/>
        </p:nvSpPr>
        <p:spPr>
          <a:xfrm>
            <a:off x="0" y="4815000"/>
            <a:ext cx="9144000" cy="328500"/>
          </a:xfrm>
          <a:prstGeom prst="rect">
            <a:avLst/>
          </a:prstGeom>
          <a:solidFill>
            <a:srgbClr val="073763"/>
          </a:solidFill>
          <a:ln cap="flat" cmpd="sng" w="9525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12"/>
          <p:cNvSpPr txBox="1"/>
          <p:nvPr/>
        </p:nvSpPr>
        <p:spPr>
          <a:xfrm>
            <a:off x="2805141" y="4815000"/>
            <a:ext cx="3533700" cy="32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1" lang="en" sz="900" u="none" cap="none" strike="noStrike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Youth Parliament of Manitoba | By Youth, For Youth Since 1922</a:t>
            </a:r>
            <a:endParaRPr b="0" i="1" sz="900" u="none" cap="none" strike="noStrike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16;p3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7" name="Google Shape;17;p3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18" name="Google Shape;18;p3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429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>
                <a:solidFill>
                  <a:schemeClr val="dk1"/>
                </a:solidFill>
              </a:defRPr>
            </a:lvl2pPr>
            <a:lvl3pPr indent="-3429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>
                <a:solidFill>
                  <a:schemeClr val="dk1"/>
                </a:solidFill>
              </a:defRPr>
            </a:lvl3pPr>
            <a:lvl4pPr indent="-3429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4pPr>
            <a:lvl5pPr indent="-3429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>
                <a:solidFill>
                  <a:schemeClr val="dk1"/>
                </a:solidFill>
              </a:defRPr>
            </a:lvl5pPr>
            <a:lvl6pPr indent="-3429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>
                <a:solidFill>
                  <a:schemeClr val="dk1"/>
                </a:solidFill>
              </a:defRPr>
            </a:lvl6pPr>
            <a:lvl7pPr indent="-3429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7pPr>
            <a:lvl8pPr indent="-3429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>
                <a:solidFill>
                  <a:schemeClr val="dk1"/>
                </a:solidFill>
              </a:defRPr>
            </a:lvl8pPr>
            <a:lvl9pPr indent="-3429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8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pic>
        <p:nvPicPr>
          <p:cNvPr id="19" name="Google Shape;19;p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314075" y="115900"/>
            <a:ext cx="725075" cy="632700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3"/>
          <p:cNvSpPr/>
          <p:nvPr/>
        </p:nvSpPr>
        <p:spPr>
          <a:xfrm>
            <a:off x="0" y="4815000"/>
            <a:ext cx="9144000" cy="328500"/>
          </a:xfrm>
          <a:prstGeom prst="rect">
            <a:avLst/>
          </a:prstGeom>
          <a:solidFill>
            <a:srgbClr val="073763"/>
          </a:solidFill>
          <a:ln cap="flat" cmpd="sng" w="9525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1;p3"/>
          <p:cNvSpPr txBox="1"/>
          <p:nvPr/>
        </p:nvSpPr>
        <p:spPr>
          <a:xfrm>
            <a:off x="2805141" y="4815000"/>
            <a:ext cx="3533700" cy="32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1" lang="en" sz="900" u="none" cap="none" strike="noStrike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Youth Parliament of Manitoba | By Youth, For Youth Since 1922</a:t>
            </a:r>
            <a:endParaRPr b="0" i="1" sz="900" u="none" cap="none" strike="noStrike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429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Char char="■"/>
              <a:defRPr/>
            </a:lvl9pPr>
          </a:lstStyle>
          <a:p/>
        </p:txBody>
      </p:sp>
      <p:pic>
        <p:nvPicPr>
          <p:cNvPr id="25" name="Google Shape;25;p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314075" y="115900"/>
            <a:ext cx="725075" cy="632700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Google Shape;26;p4"/>
          <p:cNvSpPr/>
          <p:nvPr/>
        </p:nvSpPr>
        <p:spPr>
          <a:xfrm>
            <a:off x="0" y="4815000"/>
            <a:ext cx="9144000" cy="328500"/>
          </a:xfrm>
          <a:prstGeom prst="rect">
            <a:avLst/>
          </a:prstGeom>
          <a:solidFill>
            <a:srgbClr val="073763"/>
          </a:solidFill>
          <a:ln cap="flat" cmpd="sng" w="9525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4"/>
          <p:cNvSpPr txBox="1"/>
          <p:nvPr/>
        </p:nvSpPr>
        <p:spPr>
          <a:xfrm>
            <a:off x="2805141" y="4815000"/>
            <a:ext cx="3533700" cy="32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1" lang="en" sz="900" u="none" cap="none" strike="noStrike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Youth Parliament of Manitoba | By Youth, For Youth Since 1922</a:t>
            </a:r>
            <a:endParaRPr b="0" i="1" sz="900" u="none" cap="none" strike="noStrike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pic>
        <p:nvPicPr>
          <p:cNvPr id="30" name="Google Shape;30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302175" y="450775"/>
            <a:ext cx="1332251" cy="1162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3" name="Google Shape;33;p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pic>
        <p:nvPicPr>
          <p:cNvPr id="35" name="Google Shape;35;p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314075" y="115900"/>
            <a:ext cx="725075" cy="632700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Google Shape;36;p6"/>
          <p:cNvSpPr/>
          <p:nvPr/>
        </p:nvSpPr>
        <p:spPr>
          <a:xfrm>
            <a:off x="0" y="4815000"/>
            <a:ext cx="9144000" cy="328500"/>
          </a:xfrm>
          <a:prstGeom prst="rect">
            <a:avLst/>
          </a:prstGeom>
          <a:solidFill>
            <a:srgbClr val="073763"/>
          </a:solidFill>
          <a:ln cap="flat" cmpd="sng" w="9525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6"/>
          <p:cNvSpPr txBox="1"/>
          <p:nvPr/>
        </p:nvSpPr>
        <p:spPr>
          <a:xfrm>
            <a:off x="2805141" y="4815000"/>
            <a:ext cx="3533700" cy="32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1" lang="en" sz="900" u="none" cap="none" strike="noStrike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Youth Parliament of Manitoba | By Youth, For Youth Since 1922</a:t>
            </a:r>
            <a:endParaRPr b="0" i="1" sz="900" u="none" cap="none" strike="noStrike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pic>
        <p:nvPicPr>
          <p:cNvPr id="40" name="Google Shape;40;p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314075" y="115900"/>
            <a:ext cx="725075" cy="632700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Google Shape;41;p7"/>
          <p:cNvSpPr/>
          <p:nvPr/>
        </p:nvSpPr>
        <p:spPr>
          <a:xfrm>
            <a:off x="0" y="4815000"/>
            <a:ext cx="9144000" cy="328500"/>
          </a:xfrm>
          <a:prstGeom prst="rect">
            <a:avLst/>
          </a:prstGeom>
          <a:solidFill>
            <a:srgbClr val="073763"/>
          </a:solidFill>
          <a:ln cap="flat" cmpd="sng" w="9525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" name="Google Shape;42;p7"/>
          <p:cNvSpPr txBox="1"/>
          <p:nvPr/>
        </p:nvSpPr>
        <p:spPr>
          <a:xfrm>
            <a:off x="2805141" y="4815000"/>
            <a:ext cx="3533700" cy="32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1" lang="en" sz="900" u="none" cap="none" strike="noStrike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Youth Parliament of Manitoba | By Youth, For Youth Since 1922</a:t>
            </a:r>
            <a:endParaRPr b="0" i="1" sz="900" u="none" cap="none" strike="noStrike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5" name="Google Shape;45;p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pic>
        <p:nvPicPr>
          <p:cNvPr id="46" name="Google Shape;46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314075" y="115900"/>
            <a:ext cx="725075" cy="632700"/>
          </a:xfrm>
          <a:prstGeom prst="rect">
            <a:avLst/>
          </a:prstGeom>
          <a:noFill/>
          <a:ln>
            <a:noFill/>
          </a:ln>
        </p:spPr>
      </p:pic>
      <p:sp>
        <p:nvSpPr>
          <p:cNvPr id="47" name="Google Shape;47;p8"/>
          <p:cNvSpPr/>
          <p:nvPr/>
        </p:nvSpPr>
        <p:spPr>
          <a:xfrm>
            <a:off x="0" y="4815000"/>
            <a:ext cx="9144000" cy="328500"/>
          </a:xfrm>
          <a:prstGeom prst="rect">
            <a:avLst/>
          </a:prstGeom>
          <a:solidFill>
            <a:srgbClr val="073763"/>
          </a:solidFill>
          <a:ln cap="flat" cmpd="sng" w="9525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" name="Google Shape;48;p8"/>
          <p:cNvSpPr txBox="1"/>
          <p:nvPr/>
        </p:nvSpPr>
        <p:spPr>
          <a:xfrm>
            <a:off x="2805141" y="4815000"/>
            <a:ext cx="3533700" cy="32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1" lang="en" sz="900" u="none" cap="none" strike="noStrike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Youth Parliament of Manitoba | By Youth, For Youth Since 1922</a:t>
            </a:r>
            <a:endParaRPr b="0" i="1" sz="900" u="none" cap="none" strike="noStrike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pic>
        <p:nvPicPr>
          <p:cNvPr id="51" name="Google Shape;51;p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314075" y="115900"/>
            <a:ext cx="725075" cy="632700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9"/>
          <p:cNvSpPr/>
          <p:nvPr/>
        </p:nvSpPr>
        <p:spPr>
          <a:xfrm>
            <a:off x="0" y="4815000"/>
            <a:ext cx="9144000" cy="328500"/>
          </a:xfrm>
          <a:prstGeom prst="rect">
            <a:avLst/>
          </a:prstGeom>
          <a:solidFill>
            <a:srgbClr val="073763"/>
          </a:solidFill>
          <a:ln cap="flat" cmpd="sng" w="9525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" name="Google Shape;53;p9"/>
          <p:cNvSpPr txBox="1"/>
          <p:nvPr/>
        </p:nvSpPr>
        <p:spPr>
          <a:xfrm>
            <a:off x="2805141" y="4815000"/>
            <a:ext cx="3533700" cy="32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1" lang="en" sz="900" u="none" cap="none" strike="noStrike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Youth Parliament of Manitoba | By Youth, For Youth Since 1922</a:t>
            </a:r>
            <a:endParaRPr b="0" i="1" sz="900" u="none" cap="none" strike="noStrike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pic>
        <p:nvPicPr>
          <p:cNvPr id="56" name="Google Shape;56;p1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314075" y="115900"/>
            <a:ext cx="725075" cy="632700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0"/>
          <p:cNvSpPr/>
          <p:nvPr/>
        </p:nvSpPr>
        <p:spPr>
          <a:xfrm>
            <a:off x="0" y="4815000"/>
            <a:ext cx="9144000" cy="328500"/>
          </a:xfrm>
          <a:prstGeom prst="rect">
            <a:avLst/>
          </a:prstGeom>
          <a:solidFill>
            <a:srgbClr val="073763"/>
          </a:solidFill>
          <a:ln cap="flat" cmpd="sng" w="9525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" name="Google Shape;58;p10"/>
          <p:cNvSpPr txBox="1"/>
          <p:nvPr/>
        </p:nvSpPr>
        <p:spPr>
          <a:xfrm>
            <a:off x="2805141" y="4815000"/>
            <a:ext cx="3533700" cy="32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1" lang="en" sz="900" u="none" cap="none" strike="noStrike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Youth Parliament of Manitoba | By Youth, For Youth Since 1922</a:t>
            </a:r>
            <a:endParaRPr b="0" i="1" sz="900" u="none" cap="none" strike="noStrike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i"/>
              <a:buNone/>
              <a:defRPr b="0" i="0" sz="2800" u="none" cap="none" strike="noStrike">
                <a:solidFill>
                  <a:schemeClr val="dk1"/>
                </a:solidFill>
                <a:latin typeface="Oi"/>
                <a:ea typeface="Oi"/>
                <a:cs typeface="Oi"/>
                <a:sym typeface="O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Nunito"/>
              <a:buChar char="●"/>
              <a:defRPr b="0" i="0" sz="1800" u="none" cap="none" strike="noStrike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indent="-3429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Nunito"/>
              <a:buChar char="○"/>
              <a:defRPr b="0" i="0" sz="1800" u="none" cap="none" strike="noStrike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indent="-3429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Nunito"/>
              <a:buChar char="■"/>
              <a:defRPr b="0" i="0" sz="1800" u="none" cap="none" strike="noStrike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indent="-3429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Nunito"/>
              <a:buChar char="●"/>
              <a:defRPr b="0" i="0" sz="1800" u="none" cap="none" strike="noStrike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indent="-3429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Nunito"/>
              <a:buChar char="○"/>
              <a:defRPr b="0" i="0" sz="1800" u="none" cap="none" strike="noStrike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indent="-3429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Nunito"/>
              <a:buChar char="■"/>
              <a:defRPr b="0" i="0" sz="1800" u="none" cap="none" strike="noStrike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indent="-3429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Nunito"/>
              <a:buChar char="●"/>
              <a:defRPr b="0" i="0" sz="1800" u="none" cap="none" strike="noStrike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indent="-3429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Nunito"/>
              <a:buChar char="○"/>
              <a:defRPr b="0" i="0" sz="1800" u="none" cap="none" strike="noStrike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indent="-3429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FFFFFF"/>
              </a:buClr>
              <a:buSzPts val="1800"/>
              <a:buFont typeface="Nunito"/>
              <a:buChar char="■"/>
              <a:defRPr b="0" i="0" sz="1800" u="none" cap="none" strike="noStrike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3"/>
          <p:cNvSpPr txBox="1"/>
          <p:nvPr>
            <p:ph type="title"/>
          </p:nvPr>
        </p:nvSpPr>
        <p:spPr>
          <a:xfrm>
            <a:off x="311700" y="1514650"/>
            <a:ext cx="696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>
                <a:latin typeface="Nunito"/>
                <a:ea typeface="Nunito"/>
                <a:cs typeface="Nunito"/>
                <a:sym typeface="Nunito"/>
              </a:rPr>
              <a:t>2022 State of the Corporation</a:t>
            </a:r>
            <a:endParaRPr b="1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73" name="Google Shape;73;p13"/>
          <p:cNvSpPr txBox="1"/>
          <p:nvPr>
            <p:ph idx="1" type="subTitle"/>
          </p:nvPr>
        </p:nvSpPr>
        <p:spPr>
          <a:xfrm>
            <a:off x="311700" y="2698925"/>
            <a:ext cx="6960600" cy="168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b="1" lang="en"/>
              <a:t>March 27th, 2022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en"/>
              <a:t>Jacob Harvey, Chairperson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i="1" lang="en"/>
              <a:t>Youth Parliament of Manitoba</a:t>
            </a:r>
            <a:endParaRPr i="1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4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b="1" lang="en">
                <a:latin typeface="Nunito"/>
                <a:ea typeface="Nunito"/>
                <a:cs typeface="Nunito"/>
                <a:sym typeface="Nunito"/>
              </a:rPr>
              <a:t>Overview</a:t>
            </a:r>
            <a:endParaRPr b="1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79" name="Google Shape;79;p14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t/>
            </a:r>
            <a:endParaRPr/>
          </a:p>
        </p:txBody>
      </p:sp>
      <p:sp>
        <p:nvSpPr>
          <p:cNvPr id="80" name="Google Shape;80;p14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Strengths of the Organization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Changes for YPM101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Plans for YP in 2022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Priorities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>
                <a:latin typeface="Nunito"/>
                <a:ea typeface="Nunito"/>
                <a:cs typeface="Nunito"/>
                <a:sym typeface="Nunito"/>
              </a:rPr>
              <a:t>Strengths of the Organization</a:t>
            </a:r>
            <a:endParaRPr b="1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86" name="Google Shape;86;p15"/>
          <p:cNvSpPr txBox="1"/>
          <p:nvPr>
            <p:ph idx="1" type="body"/>
          </p:nvPr>
        </p:nvSpPr>
        <p:spPr>
          <a:xfrm>
            <a:off x="311700" y="101772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600"/>
              <a:t>Endowment Fund</a:t>
            </a:r>
            <a:endParaRPr sz="16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600"/>
              <a:t>Stable source of income annually</a:t>
            </a:r>
            <a:endParaRPr sz="16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600"/>
              <a:t>Capital Campaign has expanded community contacts</a:t>
            </a:r>
            <a:endParaRPr sz="1600"/>
          </a:p>
          <a:p>
            <a:pPr indent="-3429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" sz="1600"/>
              <a:t>Restructured cabinet and executive manuals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Courier New"/>
              <a:buChar char="o"/>
            </a:pPr>
            <a:r>
              <a:rPr lang="en" sz="1600"/>
              <a:t>Simplifying and focusing the priorities and tasks of each cabinet and executive position. 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" sz="1600"/>
              <a:t>Enthusiasm!</a:t>
            </a:r>
            <a:endParaRPr sz="16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600"/>
              <a:t>We have a strong team of members looking to improve the organization well into the future. </a:t>
            </a:r>
            <a:endParaRPr/>
          </a:p>
          <a:p>
            <a:pPr indent="-3429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600"/>
              <a:t>CARE Commission</a:t>
            </a:r>
            <a:endParaRPr sz="16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>
                <a:latin typeface="Nunito"/>
                <a:ea typeface="Nunito"/>
                <a:cs typeface="Nunito"/>
                <a:sym typeface="Nunito"/>
              </a:rPr>
              <a:t>Changes for YPM101</a:t>
            </a:r>
            <a:endParaRPr b="1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92" name="Google Shape;92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Aiming to have an in-person session, but will have concrete back up plans in place in the event that an in-person session is not possible. 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Board of directors: portfolio shuffle</a:t>
            </a:r>
            <a:endParaRPr>
              <a:solidFill>
                <a:schemeClr val="dk1"/>
              </a:solidFill>
            </a:endParaRPr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</a:pPr>
            <a:r>
              <a:rPr lang="en">
                <a:solidFill>
                  <a:schemeClr val="dk1"/>
                </a:solidFill>
              </a:rPr>
              <a:t>Deputy Speaker is now 3</a:t>
            </a:r>
            <a:r>
              <a:rPr baseline="30000" lang="en">
                <a:solidFill>
                  <a:schemeClr val="dk1"/>
                </a:solidFill>
              </a:rPr>
              <a:t>rd</a:t>
            </a:r>
            <a:r>
              <a:rPr lang="en">
                <a:solidFill>
                  <a:schemeClr val="dk1"/>
                </a:solidFill>
              </a:rPr>
              <a:t> in seniority (meaning that generally Deputy Speaker will run for Premier in the following year), and will continue to be in charge of finances</a:t>
            </a:r>
            <a:endParaRPr>
              <a:solidFill>
                <a:schemeClr val="dk1"/>
              </a:solidFill>
            </a:endParaRPr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</a:pPr>
            <a:r>
              <a:rPr lang="en">
                <a:solidFill>
                  <a:schemeClr val="dk1"/>
                </a:solidFill>
              </a:rPr>
              <a:t>Deputy Premier is now 4</a:t>
            </a:r>
            <a:r>
              <a:rPr baseline="30000" lang="en">
                <a:solidFill>
                  <a:schemeClr val="dk1"/>
                </a:solidFill>
              </a:rPr>
              <a:t>th</a:t>
            </a:r>
            <a:r>
              <a:rPr lang="en">
                <a:solidFill>
                  <a:schemeClr val="dk1"/>
                </a:solidFill>
              </a:rPr>
              <a:t> in seniority, and will continue to be in charge of recruitment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>
                <a:latin typeface="Nunito"/>
                <a:ea typeface="Nunito"/>
                <a:cs typeface="Nunito"/>
                <a:sym typeface="Nunito"/>
              </a:rPr>
              <a:t>Plans for YP’s 2022 year</a:t>
            </a:r>
            <a:endParaRPr b="1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98" name="Google Shape;98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YPM100 Gala - Celebrate the achievements of the Capital Campaign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Char char="○"/>
            </a:pPr>
            <a:r>
              <a:rPr lang="en"/>
              <a:t>New date is Friday May 20</a:t>
            </a:r>
            <a:r>
              <a:rPr baseline="30000" lang="en"/>
              <a:t>th</a:t>
            </a:r>
            <a:r>
              <a:rPr lang="en"/>
              <a:t> 2022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Unveil the YPM100 commemorative plaque on day of Gala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MLA mentorship program will be expanded and continue (aiming for all of cabinet to potentially have a mentor if they so wish)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Alumni Mentorship Program will also continue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Successfully return to in-person cabinet retreat, meetings, and Session.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>
                <a:latin typeface="Nunito"/>
                <a:ea typeface="Nunito"/>
                <a:cs typeface="Nunito"/>
                <a:sym typeface="Nunito"/>
              </a:rPr>
              <a:t>Priorities</a:t>
            </a:r>
            <a:endParaRPr b="1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04" name="Google Shape;104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Maintain a representative membership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/>
              <a:t>Improving rural recruitment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Financial health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/>
              <a:t>Maintain and expand donor relations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</a:pPr>
            <a:r>
              <a:rPr lang="en">
                <a:solidFill>
                  <a:schemeClr val="dk1"/>
                </a:solidFill>
              </a:rPr>
              <a:t>Run a surplus every year for at least the next five years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/>
              <a:t>Sponsorship partnerships with school divisions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Expand YPM’s presence in the community year-round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/>
              <a:t>Collaborating with other politics-based organizations</a:t>
            </a:r>
            <a:endParaRPr/>
          </a:p>
          <a:p>
            <a:pPr indent="0" lvl="0" marL="1143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9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b="1" lang="en">
                <a:latin typeface="Nunito"/>
                <a:ea typeface="Nunito"/>
                <a:cs typeface="Nunito"/>
                <a:sym typeface="Nunito"/>
              </a:rPr>
              <a:t>Questions?</a:t>
            </a:r>
            <a:endParaRPr b="1"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