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Nunito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Nunito-regular.fntdata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Nunito-italic.fntdata"/><Relationship Id="rId14" Type="http://schemas.openxmlformats.org/officeDocument/2006/relationships/font" Target="fonts/Nunito-bold.fntdata"/><Relationship Id="rId16" Type="http://schemas.openxmlformats.org/officeDocument/2006/relationships/font" Target="fonts/Nunit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ccbf91dc0d_1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ccbf91dc0d_1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ccc1b92d2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ccc1b92d2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ccc1b92d23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ccc1b92d23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ccbf91dc0d_1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ccbf91dc0d_1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ccc1b92d23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ccc1b92d23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ccc1b92d23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ccc1b92d23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ccc1b92d23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ccc1b92d23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02175" y="450775"/>
            <a:ext cx="1332251" cy="1162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" name="Google Shape;11;p2"/>
          <p:cNvCxnSpPr/>
          <p:nvPr/>
        </p:nvCxnSpPr>
        <p:spPr>
          <a:xfrm flipH="1" rot="10800000">
            <a:off x="387901" y="2429635"/>
            <a:ext cx="7479900" cy="9000"/>
          </a:xfrm>
          <a:prstGeom prst="straightConnector1">
            <a:avLst/>
          </a:prstGeom>
          <a:noFill/>
          <a:ln cap="flat" cmpd="sng" w="38100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  <a:effectLst>
            <a:reflection blurRad="0" dir="5400000" dist="38100" endA="0" endPos="30000" fadeDir="5400012" kx="0" rotWithShape="0" algn="bl" stPos="0" sy="-100000" ky="0"/>
          </a:effectLst>
        </p:spPr>
      </p:cxnSp>
      <p:sp>
        <p:nvSpPr>
          <p:cNvPr id="12" name="Google Shape;12;p2"/>
          <p:cNvSpPr txBox="1"/>
          <p:nvPr>
            <p:ph type="title"/>
          </p:nvPr>
        </p:nvSpPr>
        <p:spPr>
          <a:xfrm>
            <a:off x="311700" y="1514650"/>
            <a:ext cx="696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11700" y="2698925"/>
            <a:ext cx="6960600" cy="168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pic>
        <p:nvPicPr>
          <p:cNvPr id="61" name="Google Shape;61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14075" y="115900"/>
            <a:ext cx="725075" cy="632700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1"/>
          <p:cNvSpPr/>
          <p:nvPr/>
        </p:nvSpPr>
        <p:spPr>
          <a:xfrm>
            <a:off x="0" y="4815000"/>
            <a:ext cx="9144000" cy="328500"/>
          </a:xfrm>
          <a:prstGeom prst="rect">
            <a:avLst/>
          </a:prstGeom>
          <a:solidFill>
            <a:srgbClr val="073763"/>
          </a:solidFill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1"/>
          <p:cNvSpPr txBox="1"/>
          <p:nvPr/>
        </p:nvSpPr>
        <p:spPr>
          <a:xfrm>
            <a:off x="2805141" y="4815000"/>
            <a:ext cx="3533700" cy="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9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Youth Parliament of Manitoba | By Youth, For Youth Since 1922</a:t>
            </a:r>
            <a:endParaRPr i="1" sz="9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14075" y="115900"/>
            <a:ext cx="725075" cy="63270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2"/>
          <p:cNvSpPr/>
          <p:nvPr/>
        </p:nvSpPr>
        <p:spPr>
          <a:xfrm>
            <a:off x="0" y="4815000"/>
            <a:ext cx="9144000" cy="328500"/>
          </a:xfrm>
          <a:prstGeom prst="rect">
            <a:avLst/>
          </a:prstGeom>
          <a:solidFill>
            <a:srgbClr val="073763"/>
          </a:solidFill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2"/>
          <p:cNvSpPr txBox="1"/>
          <p:nvPr/>
        </p:nvSpPr>
        <p:spPr>
          <a:xfrm>
            <a:off x="2805141" y="4815000"/>
            <a:ext cx="3533700" cy="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9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Youth Parliament of Manitoba | By Youth, For Youth Since 1922</a:t>
            </a:r>
            <a:endParaRPr i="1" sz="9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pic>
        <p:nvPicPr>
          <p:cNvPr id="16" name="Google Shape;16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02175" y="450775"/>
            <a:ext cx="1332251" cy="116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>
              <a:spcBef>
                <a:spcPts val="160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>
              <a:spcBef>
                <a:spcPts val="160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>
              <a:spcBef>
                <a:spcPts val="160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>
              <a:spcBef>
                <a:spcPts val="160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>
              <a:spcBef>
                <a:spcPts val="160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>
              <a:spcBef>
                <a:spcPts val="160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>
              <a:spcBef>
                <a:spcPts val="160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>
              <a:spcBef>
                <a:spcPts val="1600"/>
              </a:spcBef>
              <a:spcAft>
                <a:spcPts val="1600"/>
              </a:spcAft>
              <a:buSzPts val="1800"/>
              <a:buChar char="■"/>
              <a:defRPr/>
            </a:lvl9pPr>
          </a:lstStyle>
          <a:p/>
        </p:txBody>
      </p:sp>
      <p:pic>
        <p:nvPicPr>
          <p:cNvPr id="20" name="Google Shape;20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14075" y="115900"/>
            <a:ext cx="725075" cy="63270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4"/>
          <p:cNvSpPr/>
          <p:nvPr/>
        </p:nvSpPr>
        <p:spPr>
          <a:xfrm>
            <a:off x="0" y="4815000"/>
            <a:ext cx="9144000" cy="328500"/>
          </a:xfrm>
          <a:prstGeom prst="rect">
            <a:avLst/>
          </a:prstGeom>
          <a:solidFill>
            <a:srgbClr val="073763"/>
          </a:solidFill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" name="Google Shape;22;p4"/>
          <p:cNvSpPr txBox="1"/>
          <p:nvPr/>
        </p:nvSpPr>
        <p:spPr>
          <a:xfrm>
            <a:off x="2805141" y="4815000"/>
            <a:ext cx="3533700" cy="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9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Youth Parliament of Manitoba | By Youth, For Youth Since 1922</a:t>
            </a:r>
            <a:endParaRPr i="1" sz="9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pic>
        <p:nvPicPr>
          <p:cNvPr id="27" name="Google Shape;27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14075" y="115900"/>
            <a:ext cx="725075" cy="6327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5"/>
          <p:cNvSpPr/>
          <p:nvPr/>
        </p:nvSpPr>
        <p:spPr>
          <a:xfrm>
            <a:off x="0" y="4815000"/>
            <a:ext cx="9144000" cy="328500"/>
          </a:xfrm>
          <a:prstGeom prst="rect">
            <a:avLst/>
          </a:prstGeom>
          <a:solidFill>
            <a:srgbClr val="073763"/>
          </a:solidFill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" name="Google Shape;29;p5"/>
          <p:cNvSpPr txBox="1"/>
          <p:nvPr/>
        </p:nvSpPr>
        <p:spPr>
          <a:xfrm>
            <a:off x="2805141" y="4815000"/>
            <a:ext cx="3533700" cy="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9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Youth Parliament of Manitoba | By Youth, For Youth Since 1922</a:t>
            </a:r>
            <a:endParaRPr i="1" sz="9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32" name="Google Shape;32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14075" y="115900"/>
            <a:ext cx="725075" cy="6327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6"/>
          <p:cNvSpPr/>
          <p:nvPr/>
        </p:nvSpPr>
        <p:spPr>
          <a:xfrm>
            <a:off x="0" y="4815000"/>
            <a:ext cx="9144000" cy="328500"/>
          </a:xfrm>
          <a:prstGeom prst="rect">
            <a:avLst/>
          </a:prstGeom>
          <a:solidFill>
            <a:srgbClr val="073763"/>
          </a:solidFill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/>
        </p:nvSpPr>
        <p:spPr>
          <a:xfrm>
            <a:off x="2805141" y="4815000"/>
            <a:ext cx="3533700" cy="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9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Youth Parliament of Manitoba | By Youth, For Youth Since 1922</a:t>
            </a:r>
            <a:endParaRPr i="1" sz="9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7" name="Google Shape;37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pic>
        <p:nvPicPr>
          <p:cNvPr id="38" name="Google Shape;38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14075" y="115900"/>
            <a:ext cx="725075" cy="632700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7"/>
          <p:cNvSpPr/>
          <p:nvPr/>
        </p:nvSpPr>
        <p:spPr>
          <a:xfrm>
            <a:off x="0" y="4815000"/>
            <a:ext cx="9144000" cy="328500"/>
          </a:xfrm>
          <a:prstGeom prst="rect">
            <a:avLst/>
          </a:prstGeom>
          <a:solidFill>
            <a:srgbClr val="073763"/>
          </a:solidFill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" name="Google Shape;40;p7"/>
          <p:cNvSpPr txBox="1"/>
          <p:nvPr/>
        </p:nvSpPr>
        <p:spPr>
          <a:xfrm>
            <a:off x="2805141" y="4815000"/>
            <a:ext cx="3533700" cy="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9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Youth Parliament of Manitoba | By Youth, For Youth Since 1922</a:t>
            </a:r>
            <a:endParaRPr i="1" sz="9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pic>
        <p:nvPicPr>
          <p:cNvPr id="43" name="Google Shape;43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14075" y="115900"/>
            <a:ext cx="725075" cy="632700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8"/>
          <p:cNvSpPr/>
          <p:nvPr/>
        </p:nvSpPr>
        <p:spPr>
          <a:xfrm>
            <a:off x="0" y="4815000"/>
            <a:ext cx="9144000" cy="328500"/>
          </a:xfrm>
          <a:prstGeom prst="rect">
            <a:avLst/>
          </a:prstGeom>
          <a:solidFill>
            <a:srgbClr val="073763"/>
          </a:solidFill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" name="Google Shape;45;p8"/>
          <p:cNvSpPr txBox="1"/>
          <p:nvPr/>
        </p:nvSpPr>
        <p:spPr>
          <a:xfrm>
            <a:off x="2805141" y="4815000"/>
            <a:ext cx="3533700" cy="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9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Youth Parliament of Manitoba | By Youth, For Youth Since 1922</a:t>
            </a:r>
            <a:endParaRPr i="1" sz="9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42900" lvl="1" marL="914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>
                <a:solidFill>
                  <a:schemeClr val="dk1"/>
                </a:solidFill>
              </a:defRPr>
            </a:lvl2pPr>
            <a:lvl3pPr indent="-342900" lvl="2" marL="1371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>
                <a:solidFill>
                  <a:schemeClr val="dk1"/>
                </a:solidFill>
              </a:defRPr>
            </a:lvl3pPr>
            <a:lvl4pPr indent="-342900" lvl="3" marL="1828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4pPr>
            <a:lvl5pPr indent="-342900" lvl="4" marL="22860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>
                <a:solidFill>
                  <a:schemeClr val="dk1"/>
                </a:solidFill>
              </a:defRPr>
            </a:lvl5pPr>
            <a:lvl6pPr indent="-342900" lvl="5" marL="27432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>
                <a:solidFill>
                  <a:schemeClr val="dk1"/>
                </a:solidFill>
              </a:defRPr>
            </a:lvl6pPr>
            <a:lvl7pPr indent="-342900" lvl="6" marL="3200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7pPr>
            <a:lvl8pPr indent="-342900" lvl="7" marL="3657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>
                <a:solidFill>
                  <a:schemeClr val="dk1"/>
                </a:solidFill>
              </a:defRPr>
            </a:lvl8pPr>
            <a:lvl9pPr indent="-342900" lvl="8" marL="41148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8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pic>
        <p:nvPicPr>
          <p:cNvPr id="51" name="Google Shape;51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14075" y="115900"/>
            <a:ext cx="725075" cy="63270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9"/>
          <p:cNvSpPr/>
          <p:nvPr/>
        </p:nvSpPr>
        <p:spPr>
          <a:xfrm>
            <a:off x="0" y="4815000"/>
            <a:ext cx="9144000" cy="328500"/>
          </a:xfrm>
          <a:prstGeom prst="rect">
            <a:avLst/>
          </a:prstGeom>
          <a:solidFill>
            <a:srgbClr val="073763"/>
          </a:solidFill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9"/>
          <p:cNvSpPr txBox="1"/>
          <p:nvPr/>
        </p:nvSpPr>
        <p:spPr>
          <a:xfrm>
            <a:off x="2805141" y="4815000"/>
            <a:ext cx="3533700" cy="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9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Youth Parliament of Manitoba | By Youth, For Youth Since 1922</a:t>
            </a:r>
            <a:endParaRPr i="1" sz="9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pic>
        <p:nvPicPr>
          <p:cNvPr id="56" name="Google Shape;56;p1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14075" y="115900"/>
            <a:ext cx="725075" cy="63270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0"/>
          <p:cNvSpPr/>
          <p:nvPr/>
        </p:nvSpPr>
        <p:spPr>
          <a:xfrm>
            <a:off x="0" y="4815000"/>
            <a:ext cx="9144000" cy="328500"/>
          </a:xfrm>
          <a:prstGeom prst="rect">
            <a:avLst/>
          </a:prstGeom>
          <a:solidFill>
            <a:srgbClr val="073763"/>
          </a:solidFill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0"/>
          <p:cNvSpPr txBox="1"/>
          <p:nvPr/>
        </p:nvSpPr>
        <p:spPr>
          <a:xfrm>
            <a:off x="2805141" y="4815000"/>
            <a:ext cx="3533700" cy="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9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Youth Parliament of Manitoba | By Youth, For Youth Since 1922</a:t>
            </a:r>
            <a:endParaRPr i="1" sz="9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roid Serif"/>
              <a:buNone/>
              <a:defRPr sz="2800">
                <a:solidFill>
                  <a:schemeClr val="dk1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Char char="●"/>
              <a:defRPr sz="18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-3429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Char char="○"/>
              <a:defRPr sz="18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-3429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Char char="■"/>
              <a:defRPr sz="18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-3429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Char char="●"/>
              <a:defRPr sz="18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-3429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Char char="○"/>
              <a:defRPr sz="18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-3429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Char char="■"/>
              <a:defRPr sz="18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-3429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Char char="●"/>
              <a:defRPr sz="18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-3429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Char char="○"/>
              <a:defRPr sz="18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-3429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FFFFFF"/>
              </a:buClr>
              <a:buSzPts val="1800"/>
              <a:buFont typeface="Nunito"/>
              <a:buChar char="■"/>
              <a:defRPr sz="18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 txBox="1"/>
          <p:nvPr>
            <p:ph type="title"/>
          </p:nvPr>
        </p:nvSpPr>
        <p:spPr>
          <a:xfrm>
            <a:off x="311700" y="1514650"/>
            <a:ext cx="696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2021 State of the Corporation</a:t>
            </a:r>
            <a:endParaRPr/>
          </a:p>
        </p:txBody>
      </p:sp>
      <p:sp>
        <p:nvSpPr>
          <p:cNvPr id="73" name="Google Shape;73;p13"/>
          <p:cNvSpPr txBox="1"/>
          <p:nvPr>
            <p:ph idx="1" type="subTitle"/>
          </p:nvPr>
        </p:nvSpPr>
        <p:spPr>
          <a:xfrm>
            <a:off x="311700" y="2698925"/>
            <a:ext cx="6960600" cy="168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May 2, 2021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Nina Lam, </a:t>
            </a:r>
            <a:r>
              <a:rPr lang="en"/>
              <a:t>Chairperson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Youth Parliament of Manitoba</a:t>
            </a:r>
            <a:endParaRPr i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4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</a:t>
            </a:r>
            <a:endParaRPr/>
          </a:p>
        </p:txBody>
      </p:sp>
      <p:sp>
        <p:nvSpPr>
          <p:cNvPr id="79" name="Google Shape;79;p14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4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Strengths of the Organization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Changes for YPM100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Plans for YPM100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1000"/>
              </a:spcAft>
              <a:buSzPts val="1800"/>
              <a:buAutoNum type="arabicPeriod"/>
            </a:pPr>
            <a:r>
              <a:rPr lang="en"/>
              <a:t>Priorities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Strengths of the Organization</a:t>
            </a:r>
            <a:endParaRPr/>
          </a:p>
        </p:txBody>
      </p:sp>
      <p:sp>
        <p:nvSpPr>
          <p:cNvPr id="86" name="Google Shape;86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Endowment Fund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Stable source of income annually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Capital Campaign has expanded community contacts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Alumni relations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Monthly newsletter: The Youth Parliamentarian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Alumni database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Institutional knowledge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Accessibility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Not only financial, but social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Changes for YPM100</a:t>
            </a:r>
            <a:endParaRPr/>
          </a:p>
        </p:txBody>
      </p:sp>
      <p:sp>
        <p:nvSpPr>
          <p:cNvPr id="92" name="Google Shape;92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All financial aid to be administered out of Endowment Fund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Garry McLean Scholarship, Newcomer Scholarship, general financial aid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Registration fee to be increased from $120 to $150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Accessi</a:t>
            </a:r>
            <a:r>
              <a:rPr lang="en"/>
              <a:t>bility still a key consideration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We currently still run a deficit on the cost of registration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Board of directors: portfolio shuffle</a:t>
            </a:r>
            <a:endParaRPr>
              <a:solidFill>
                <a:schemeClr val="dk1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>
                <a:solidFill>
                  <a:schemeClr val="dk1"/>
                </a:solidFill>
              </a:rPr>
              <a:t>Deputy Premier to be in charge of finances</a:t>
            </a:r>
            <a:endParaRPr>
              <a:solidFill>
                <a:schemeClr val="dk1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>
                <a:solidFill>
                  <a:schemeClr val="dk1"/>
                </a:solidFill>
              </a:rPr>
              <a:t>Deputy Speaker to be in charge of recruitment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Plans for YPM100</a:t>
            </a:r>
            <a:endParaRPr/>
          </a:p>
        </p:txBody>
      </p:sp>
      <p:sp>
        <p:nvSpPr>
          <p:cNvPr id="98" name="Google Shape;98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YPM100 Gala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MLA mentorship program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Community-oriented workshop at Winter Session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Retain the tradition at Winter Session – it’s worked for 99 years!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Unveil the YPM100 commemorative plaque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Launch the YPM100 history book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1000"/>
              </a:spcAft>
              <a:buSzPts val="1800"/>
              <a:buChar char="●"/>
            </a:pPr>
            <a:r>
              <a:rPr lang="en"/>
              <a:t>Celebrate the achievements of the Capital Campaign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Priorities</a:t>
            </a:r>
            <a:endParaRPr/>
          </a:p>
        </p:txBody>
      </p:sp>
      <p:sp>
        <p:nvSpPr>
          <p:cNvPr id="104" name="Google Shape;104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Maintain a representative membership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Improving rural recruitment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Financial health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Maintain and </a:t>
            </a:r>
            <a:r>
              <a:rPr lang="en"/>
              <a:t>expand d</a:t>
            </a:r>
            <a:r>
              <a:rPr lang="en"/>
              <a:t>onor relations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>
                <a:solidFill>
                  <a:schemeClr val="dk1"/>
                </a:solidFill>
              </a:rPr>
              <a:t>Run a surplus every year for at least the next five years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Sponsorship partnerships with school divisions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Expand YPM’s presence in the community year-round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A</a:t>
            </a:r>
            <a:r>
              <a:rPr lang="en"/>
              <a:t>n established </a:t>
            </a:r>
            <a:r>
              <a:rPr lang="en"/>
              <a:t>host for election debates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Collaborating with other politics-based organizations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9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Questions?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