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Roboto"/>
      <p:regular r:id="rId28"/>
      <p:bold r:id="rId29"/>
      <p:italic r:id="rId30"/>
      <p:boldItalic r:id="rId31"/>
    </p:embeddedFont>
    <p:embeddedFont>
      <p:font typeface="Average"/>
      <p:regular r:id="rId32"/>
    </p:embeddedFont>
    <p:embeddedFont>
      <p:font typeface="Merriweather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oboto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6.xml"/><Relationship Id="rId33" Type="http://schemas.openxmlformats.org/officeDocument/2006/relationships/font" Target="fonts/Merriweather-regular.fntdata"/><Relationship Id="rId10" Type="http://schemas.openxmlformats.org/officeDocument/2006/relationships/slide" Target="slides/slide5.xml"/><Relationship Id="rId32" Type="http://schemas.openxmlformats.org/officeDocument/2006/relationships/font" Target="fonts/Average-regular.fntdata"/><Relationship Id="rId13" Type="http://schemas.openxmlformats.org/officeDocument/2006/relationships/slide" Target="slides/slide8.xml"/><Relationship Id="rId35" Type="http://schemas.openxmlformats.org/officeDocument/2006/relationships/font" Target="fonts/Merriweather-italic.fntdata"/><Relationship Id="rId12" Type="http://schemas.openxmlformats.org/officeDocument/2006/relationships/slide" Target="slides/slide7.xml"/><Relationship Id="rId34" Type="http://schemas.openxmlformats.org/officeDocument/2006/relationships/font" Target="fonts/Merriweather-bold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font" Target="fonts/Merriweather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8426b89472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8426b89472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8426b89472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8426b89472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8426b89472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8426b89472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8426b8947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8426b8947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426b89472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426b89472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8426b89472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8426b89472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8426b89472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8426b89472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47b305a19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547b305a19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547b305a19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547b305a19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547b305a19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547b305a19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4631b1dd2_0_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4631b1dd2_0_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8426b89472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8426b89472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8426b89472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8426b89472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47b305a19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547b305a19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8426b8947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8426b8947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47b305a1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547b305a1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47b305a19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547b305a19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8426b89472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8426b8947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426b89472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8426b89472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8426b89472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8426b89472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47b305a1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47b305a1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jpg"/><Relationship Id="rId4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g"/><Relationship Id="rId4" Type="http://schemas.openxmlformats.org/officeDocument/2006/relationships/image" Target="../media/image9.jpg"/><Relationship Id="rId5" Type="http://schemas.openxmlformats.org/officeDocument/2006/relationships/image" Target="../media/image1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g"/><Relationship Id="rId4" Type="http://schemas.openxmlformats.org/officeDocument/2006/relationships/image" Target="../media/image2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rive.google.com/file/d/1mMGUNdAjFZJM7xX36xhR_E1zsN-skZ-X/view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Relationship Id="rId4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5326575" y="3767700"/>
            <a:ext cx="3643200" cy="118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Average"/>
                <a:ea typeface="Average"/>
                <a:cs typeface="Average"/>
                <a:sym typeface="Average"/>
              </a:rPr>
              <a:t>Deborah Tsao</a:t>
            </a:r>
            <a:endParaRPr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Average"/>
                <a:ea typeface="Average"/>
                <a:cs typeface="Average"/>
                <a:sym typeface="Average"/>
              </a:rPr>
              <a:t>Past-Chairperson</a:t>
            </a:r>
            <a:endParaRPr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Average"/>
                <a:ea typeface="Average"/>
                <a:cs typeface="Average"/>
                <a:sym typeface="Average"/>
              </a:rPr>
              <a:t>99th Youth Parliament of Manitoba</a:t>
            </a:r>
            <a:endParaRPr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65" name="Google Shape;65;p13"/>
          <p:cNvPicPr preferRelativeResize="0"/>
          <p:nvPr/>
        </p:nvPicPr>
        <p:blipFill rotWithShape="1">
          <a:blip r:embed="rId3">
            <a:alphaModFix/>
          </a:blip>
          <a:srcRect b="11832" l="0" r="13292" t="0"/>
          <a:stretch/>
        </p:blipFill>
        <p:spPr>
          <a:xfrm>
            <a:off x="56525" y="1046350"/>
            <a:ext cx="2288554" cy="265955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2019 Year-In-Review</a:t>
            </a:r>
            <a:r>
              <a:rPr lang="en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Frontier School Division trip</a:t>
            </a:r>
            <a:endParaRPr/>
          </a:p>
        </p:txBody>
      </p:sp>
      <p:pic>
        <p:nvPicPr>
          <p:cNvPr id="124" name="Google Shape;12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453851"/>
            <a:ext cx="4510675" cy="2537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82625" y="1124625"/>
            <a:ext cx="4873472" cy="274132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2"/>
          <p:cNvSpPr txBox="1"/>
          <p:nvPr/>
        </p:nvSpPr>
        <p:spPr>
          <a:xfrm>
            <a:off x="989125" y="1620300"/>
            <a:ext cx="1893600" cy="6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Attended by Marie! 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Media</a:t>
            </a:r>
            <a:endParaRPr/>
          </a:p>
        </p:txBody>
      </p:sp>
      <p:sp>
        <p:nvSpPr>
          <p:cNvPr id="132" name="Google Shape;132;p23"/>
          <p:cNvSpPr txBox="1"/>
          <p:nvPr/>
        </p:nvSpPr>
        <p:spPr>
          <a:xfrm>
            <a:off x="150725" y="1418500"/>
            <a:ext cx="86817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CKUW Radio Show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CBC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CTV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And more!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3" name="Google Shape;13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6975" y="419825"/>
            <a:ext cx="4099225" cy="4484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Financial aid</a:t>
            </a:r>
            <a:endParaRPr/>
          </a:p>
        </p:txBody>
      </p:sp>
      <p:sp>
        <p:nvSpPr>
          <p:cNvPr id="139" name="Google Shape;139;p24"/>
          <p:cNvSpPr txBox="1"/>
          <p:nvPr/>
        </p:nvSpPr>
        <p:spPr>
          <a:xfrm>
            <a:off x="150725" y="1418500"/>
            <a:ext cx="86817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Strong, excellent donor relations.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3338" y="1958500"/>
            <a:ext cx="4637327" cy="30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46" name="Google Shape;146;p2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Major Events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Post-Session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Speaker’s Night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Outreach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Recruitment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Media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Financial aid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300"/>
              <a:buAutoNum type="arabicPeriod"/>
            </a:pPr>
            <a:r>
              <a:rPr b="1" lang="en">
                <a:solidFill>
                  <a:srgbClr val="FF0000"/>
                </a:solidFill>
              </a:rPr>
              <a:t>Changes in Session</a:t>
            </a:r>
            <a:endParaRPr b="1">
              <a:solidFill>
                <a:srgbClr val="FF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Elder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Elections Canada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Opening banquet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YP100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Plaque approved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Fundraising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98th Winter Session</a:t>
            </a:r>
            <a:endParaRPr/>
          </a:p>
        </p:txBody>
      </p:sp>
      <p:pic>
        <p:nvPicPr>
          <p:cNvPr id="152" name="Google Shape;15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6100" y="1124625"/>
            <a:ext cx="5871800" cy="391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3213" y="355425"/>
            <a:ext cx="6997627" cy="4663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2400"/>
            <a:ext cx="3235881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2175" y="152413"/>
            <a:ext cx="3225800" cy="4838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8200" y="152413"/>
            <a:ext cx="3225800" cy="4838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Elder</a:t>
            </a:r>
            <a:endParaRPr/>
          </a:p>
        </p:txBody>
      </p:sp>
      <p:sp>
        <p:nvSpPr>
          <p:cNvPr id="170" name="Google Shape;170;p29"/>
          <p:cNvSpPr txBox="1"/>
          <p:nvPr/>
        </p:nvSpPr>
        <p:spPr>
          <a:xfrm>
            <a:off x="150725" y="1418500"/>
            <a:ext cx="87891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Garry McLean - 2016 - 2019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Clayton Sandy - 2019 -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1" name="Google Shape;17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5025" y="1443800"/>
            <a:ext cx="3434801" cy="3434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3750" y="2310100"/>
            <a:ext cx="3862351" cy="272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Elections Canada</a:t>
            </a:r>
            <a:endParaRPr/>
          </a:p>
        </p:txBody>
      </p:sp>
      <p:sp>
        <p:nvSpPr>
          <p:cNvPr id="178" name="Google Shape;178;p30"/>
          <p:cNvSpPr txBox="1"/>
          <p:nvPr/>
        </p:nvSpPr>
        <p:spPr>
          <a:xfrm>
            <a:off x="150725" y="1418500"/>
            <a:ext cx="87891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Elections Canada - Civic Engagement Session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9" name="Google Shape;17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749" y="2081875"/>
            <a:ext cx="3168376" cy="2882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749" y="2081875"/>
            <a:ext cx="3168376" cy="2882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8150" y="2108975"/>
            <a:ext cx="3771251" cy="28284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Opening Banquet</a:t>
            </a:r>
            <a:endParaRPr/>
          </a:p>
        </p:txBody>
      </p:sp>
      <p:sp>
        <p:nvSpPr>
          <p:cNvPr id="187" name="Google Shape;187;p31"/>
          <p:cNvSpPr txBox="1"/>
          <p:nvPr/>
        </p:nvSpPr>
        <p:spPr>
          <a:xfrm>
            <a:off x="150725" y="1418500"/>
            <a:ext cx="87891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RIP Buccacino’s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Held at the Best Western Hotel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8" name="Google Shape;18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0350" y="2289950"/>
            <a:ext cx="4138051" cy="2805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796" y="2289950"/>
            <a:ext cx="4138056" cy="2805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72" name="Google Shape;72;p1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Major Events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Post-Session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Speaker’s Night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Outreach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Recruitment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Media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Frontier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Financial aid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Changes in Session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Elder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Elections Canada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Opening banquet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YP100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Plaque approved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Fundraising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2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95" name="Google Shape;195;p32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Major Events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Post-Session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Speaker’s Night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Outreach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Recruitment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Media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Financial aid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Changes in Session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Elder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Elections Canada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Opening banquet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300"/>
              <a:buAutoNum type="arabicPeriod"/>
            </a:pPr>
            <a:r>
              <a:rPr b="1" lang="en">
                <a:solidFill>
                  <a:srgbClr val="FF0000"/>
                </a:solidFill>
              </a:rPr>
              <a:t>YP100</a:t>
            </a:r>
            <a:endParaRPr b="1">
              <a:solidFill>
                <a:srgbClr val="FF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Plaque approved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Fundraising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YPM 100!</a:t>
            </a:r>
            <a:endParaRPr/>
          </a:p>
        </p:txBody>
      </p:sp>
      <p:sp>
        <p:nvSpPr>
          <p:cNvPr id="201" name="Google Shape;201;p33"/>
          <p:cNvSpPr txBox="1"/>
          <p:nvPr/>
        </p:nvSpPr>
        <p:spPr>
          <a:xfrm>
            <a:off x="150725" y="1418500"/>
            <a:ext cx="87891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Plaque → approved!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Fundraising → getting there!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4"/>
          <p:cNvSpPr txBox="1"/>
          <p:nvPr>
            <p:ph type="title"/>
          </p:nvPr>
        </p:nvSpPr>
        <p:spPr>
          <a:xfrm>
            <a:off x="1904550" y="1949400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/>
              <a:t>The end.</a:t>
            </a:r>
            <a:endParaRPr sz="8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78" name="Google Shape;78;p1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300"/>
              <a:buAutoNum type="arabicPeriod"/>
            </a:pPr>
            <a:r>
              <a:rPr b="1" lang="en">
                <a:solidFill>
                  <a:srgbClr val="FF0000"/>
                </a:solidFill>
              </a:rPr>
              <a:t>Major Events</a:t>
            </a:r>
            <a:endParaRPr b="1">
              <a:solidFill>
                <a:srgbClr val="FF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Post-Session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Speaker’s Night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Outreach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Recruitment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Media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Frontier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Financial aid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Changes in Session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Elder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Elections Canada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Opening banquet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YP100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Plaque approved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Fundraising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Post-Session events</a:t>
            </a:r>
            <a:endParaRPr/>
          </a:p>
        </p:txBody>
      </p:sp>
      <p:sp>
        <p:nvSpPr>
          <p:cNvPr id="84" name="Google Shape;84;p16"/>
          <p:cNvSpPr txBox="1"/>
          <p:nvPr/>
        </p:nvSpPr>
        <p:spPr>
          <a:xfrm>
            <a:off x="150725" y="1418500"/>
            <a:ext cx="87891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February: Coffeehouse/Open Mic (Alexa..anyone else?)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May: YPM Bowling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5" name="Google Shape;85;p16" title="834a7d1bfb8b49a7b5b2889bdf5ecf27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0250" y="2147250"/>
            <a:ext cx="3675524" cy="275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Speaker’s Night</a:t>
            </a:r>
            <a:endParaRPr/>
          </a:p>
        </p:txBody>
      </p:sp>
      <p:sp>
        <p:nvSpPr>
          <p:cNvPr id="91" name="Google Shape;91;p17"/>
          <p:cNvSpPr txBox="1"/>
          <p:nvPr/>
        </p:nvSpPr>
        <p:spPr>
          <a:xfrm>
            <a:off x="150725" y="1418500"/>
            <a:ext cx="87891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Keynote: Dr. Annette Trimbee, President of the University of Winnipeg.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729" y="2355100"/>
            <a:ext cx="3712901" cy="2474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3050" y="2355097"/>
            <a:ext cx="3712901" cy="2474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273601"/>
            <a:ext cx="7054449" cy="470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433" y="0"/>
            <a:ext cx="771713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11" name="Google Shape;111;p20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Major Events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Post-Session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Speaker’s Night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300"/>
              <a:buAutoNum type="arabicPeriod"/>
            </a:pPr>
            <a:r>
              <a:rPr b="1" lang="en">
                <a:solidFill>
                  <a:srgbClr val="FF0000"/>
                </a:solidFill>
              </a:rPr>
              <a:t>Outreach</a:t>
            </a:r>
            <a:endParaRPr b="1">
              <a:solidFill>
                <a:srgbClr val="FF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Recruitment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Media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Financial aid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Changes in Session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New Elder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Elections Canada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Opening banquet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AutoNum type="arabicPeriod"/>
            </a:pPr>
            <a:r>
              <a:rPr lang="en">
                <a:solidFill>
                  <a:srgbClr val="000000"/>
                </a:solidFill>
              </a:rPr>
              <a:t>YP100</a:t>
            </a:r>
            <a:endParaRPr>
              <a:solidFill>
                <a:srgbClr val="000000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Plaque approved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Fundraising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Recruitment</a:t>
            </a:r>
            <a:endParaRPr/>
          </a:p>
        </p:txBody>
      </p:sp>
      <p:sp>
        <p:nvSpPr>
          <p:cNvPr id="117" name="Google Shape;117;p21"/>
          <p:cNvSpPr txBox="1"/>
          <p:nvPr/>
        </p:nvSpPr>
        <p:spPr>
          <a:xfrm>
            <a:off x="150725" y="1418500"/>
            <a:ext cx="3972900" cy="34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Very strong on individual schools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-"/>
            </a:pPr>
            <a:r>
              <a:rPr lang="en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Winnipeg Youth Leadership </a:t>
            </a: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9300" y="1493089"/>
            <a:ext cx="4758824" cy="34599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