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5143500" cx="9144000"/>
  <p:notesSz cx="6858000" cy="9144000"/>
  <p:embeddedFontLst>
    <p:embeddedFont>
      <p:font typeface="Roboto"/>
      <p:regular r:id="rId20"/>
      <p:bold r:id="rId21"/>
      <p:italic r:id="rId22"/>
      <p:boldItalic r:id="rId23"/>
    </p:embeddedFont>
    <p:embeddedFont>
      <p:font typeface="Average"/>
      <p:regular r:id="rId24"/>
    </p:embeddedFont>
    <p:embeddedFont>
      <p:font typeface="Merriweather"/>
      <p:regular r:id="rId25"/>
      <p:bold r:id="rId26"/>
      <p:italic r:id="rId27"/>
      <p:boldItalic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regular.fntdata"/><Relationship Id="rId22" Type="http://schemas.openxmlformats.org/officeDocument/2006/relationships/font" Target="fonts/Roboto-italic.fntdata"/><Relationship Id="rId21" Type="http://schemas.openxmlformats.org/officeDocument/2006/relationships/font" Target="fonts/Roboto-bold.fntdata"/><Relationship Id="rId24" Type="http://schemas.openxmlformats.org/officeDocument/2006/relationships/font" Target="fonts/Average-regular.fntdata"/><Relationship Id="rId23" Type="http://schemas.openxmlformats.org/officeDocument/2006/relationships/font" Target="fonts/Roboto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Merriweather-bold.fntdata"/><Relationship Id="rId25" Type="http://schemas.openxmlformats.org/officeDocument/2006/relationships/font" Target="fonts/Merriweather-regular.fntdata"/><Relationship Id="rId28" Type="http://schemas.openxmlformats.org/officeDocument/2006/relationships/font" Target="fonts/Merriweather-boldItalic.fntdata"/><Relationship Id="rId27" Type="http://schemas.openxmlformats.org/officeDocument/2006/relationships/font" Target="fonts/Merriweather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84251c3f4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84251c3f4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547b305a19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547b305a19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547b305a19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547b305a19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547b305a19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547b305a19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547b305a19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547b305a19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54631b1dd2_0_3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54631b1dd2_0_3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547b305a19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547b305a19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84251c3f4a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84251c3f4a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84251c3f4a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84251c3f4a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547b305a19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547b305a19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547b305a19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547b305a19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547b305a19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547b305a19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547b305a19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547b305a19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-125" y="0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/>
          <p:nvPr>
            <p:ph hasCustomPrompt="1" type="title"/>
          </p:nvPr>
        </p:nvSpPr>
        <p:spPr>
          <a:xfrm>
            <a:off x="311750" y="831175"/>
            <a:ext cx="5334900" cy="124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6" name="Google Shape;56;p11"/>
          <p:cNvSpPr txBox="1"/>
          <p:nvPr>
            <p:ph idx="1" type="body"/>
          </p:nvPr>
        </p:nvSpPr>
        <p:spPr>
          <a:xfrm>
            <a:off x="311700" y="2121425"/>
            <a:ext cx="5334900" cy="94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57" name="Google Shape;5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0" y="48099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6" name="Google Shape;16;p3"/>
          <p:cNvSpPr/>
          <p:nvPr/>
        </p:nvSpPr>
        <p:spPr>
          <a:xfrm>
            <a:off x="0" y="0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0"/>
            <a:ext cx="431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/>
          <p:nvPr/>
        </p:nvSpPr>
        <p:spPr>
          <a:xfrm>
            <a:off x="0" y="44125"/>
            <a:ext cx="4313625" cy="4399375"/>
          </a:xfrm>
          <a:custGeom>
            <a:rect b="b" l="l" r="r" t="t"/>
            <a:pathLst>
              <a:path extrusionOk="0" h="175975" w="172545">
                <a:moveTo>
                  <a:pt x="0" y="157"/>
                </a:moveTo>
                <a:lnTo>
                  <a:pt x="172419" y="0"/>
                </a:lnTo>
                <a:lnTo>
                  <a:pt x="172545" y="126541"/>
                </a:lnTo>
                <a:lnTo>
                  <a:pt x="0" y="1759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22" name="Google Shape;22;p4"/>
          <p:cNvSpPr/>
          <p:nvPr/>
        </p:nvSpPr>
        <p:spPr>
          <a:xfrm>
            <a:off x="-125" y="0"/>
            <a:ext cx="4316900" cy="4395600"/>
          </a:xfrm>
          <a:custGeom>
            <a:rect b="b" l="l" r="r" t="t"/>
            <a:pathLst>
              <a:path extrusionOk="0" h="175824" w="172676">
                <a:moveTo>
                  <a:pt x="0" y="6"/>
                </a:moveTo>
                <a:lnTo>
                  <a:pt x="172676" y="0"/>
                </a:lnTo>
                <a:lnTo>
                  <a:pt x="172562" y="126442"/>
                </a:lnTo>
                <a:lnTo>
                  <a:pt x="0" y="17582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</p:sp>
      <p:sp>
        <p:nvSpPr>
          <p:cNvPr id="23" name="Google Shape;23;p4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" name="Google Shape;28;p5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5"/>
          <p:cNvSpPr txBox="1"/>
          <p:nvPr>
            <p:ph idx="2" type="body"/>
          </p:nvPr>
        </p:nvSpPr>
        <p:spPr>
          <a:xfrm>
            <a:off x="48324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/>
          <p:nvPr/>
        </p:nvSpPr>
        <p:spPr>
          <a:xfrm>
            <a:off x="0" y="0"/>
            <a:ext cx="37644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7"/>
          <p:cNvSpPr txBox="1"/>
          <p:nvPr>
            <p:ph type="title"/>
          </p:nvPr>
        </p:nvSpPr>
        <p:spPr>
          <a:xfrm>
            <a:off x="311725" y="500925"/>
            <a:ext cx="3127500" cy="182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9" name="Google Shape;39;p7"/>
          <p:cNvSpPr txBox="1"/>
          <p:nvPr>
            <p:ph idx="1" type="body"/>
          </p:nvPr>
        </p:nvSpPr>
        <p:spPr>
          <a:xfrm>
            <a:off x="311700" y="2390650"/>
            <a:ext cx="3127500" cy="229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40" name="Google Shape;40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"/>
          <p:cNvSpPr txBox="1"/>
          <p:nvPr>
            <p:ph type="title"/>
          </p:nvPr>
        </p:nvSpPr>
        <p:spPr>
          <a:xfrm>
            <a:off x="311675" y="798600"/>
            <a:ext cx="6247800" cy="354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3" name="Google Shape;43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9"/>
          <p:cNvSpPr txBox="1"/>
          <p:nvPr>
            <p:ph type="title"/>
          </p:nvPr>
        </p:nvSpPr>
        <p:spPr>
          <a:xfrm>
            <a:off x="311300" y="500925"/>
            <a:ext cx="3704400" cy="204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1" type="subTitle"/>
          </p:nvPr>
        </p:nvSpPr>
        <p:spPr>
          <a:xfrm>
            <a:off x="304800" y="2626725"/>
            <a:ext cx="3704400" cy="92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48" name="Google Shape;48;p9"/>
          <p:cNvSpPr txBox="1"/>
          <p:nvPr>
            <p:ph idx="2" type="body"/>
          </p:nvPr>
        </p:nvSpPr>
        <p:spPr>
          <a:xfrm>
            <a:off x="4879025" y="500925"/>
            <a:ext cx="3954000" cy="411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9" name="Google Shape;49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/>
          <p:nvPr/>
        </p:nvSpPr>
        <p:spPr>
          <a:xfrm>
            <a:off x="0" y="4369000"/>
            <a:ext cx="9144000" cy="774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10"/>
          <p:cNvSpPr txBox="1"/>
          <p:nvPr>
            <p:ph idx="1" type="body"/>
          </p:nvPr>
        </p:nvSpPr>
        <p:spPr>
          <a:xfrm>
            <a:off x="311700" y="4521400"/>
            <a:ext cx="7979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Merriweather"/>
              <a:buNone/>
              <a:defRPr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</a:lstStyle>
          <a:p/>
        </p:txBody>
      </p:sp>
      <p:sp>
        <p:nvSpPr>
          <p:cNvPr id="53" name="Google Shape;5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aradig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3"/>
          <p:cNvSpPr txBox="1"/>
          <p:nvPr>
            <p:ph idx="1" type="subTitle"/>
          </p:nvPr>
        </p:nvSpPr>
        <p:spPr>
          <a:xfrm>
            <a:off x="5326575" y="3767700"/>
            <a:ext cx="3643200" cy="118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Average"/>
                <a:ea typeface="Average"/>
                <a:cs typeface="Average"/>
                <a:sym typeface="Average"/>
              </a:rPr>
              <a:t>Abigail Theano-Pudwill</a:t>
            </a:r>
            <a:endParaRPr>
              <a:solidFill>
                <a:srgbClr val="FFFFFF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Average"/>
                <a:ea typeface="Average"/>
                <a:cs typeface="Average"/>
                <a:sym typeface="Average"/>
              </a:rPr>
              <a:t>Chairperson</a:t>
            </a:r>
            <a:endParaRPr>
              <a:solidFill>
                <a:srgbClr val="FFFFFF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Average"/>
                <a:ea typeface="Average"/>
                <a:cs typeface="Average"/>
                <a:sym typeface="Average"/>
              </a:rPr>
              <a:t>99th Youth Parliament of Manitoba</a:t>
            </a:r>
            <a:endParaRPr>
              <a:solidFill>
                <a:srgbClr val="FFFFFF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pic>
        <p:nvPicPr>
          <p:cNvPr id="65" name="Google Shape;65;p13"/>
          <p:cNvPicPr preferRelativeResize="0"/>
          <p:nvPr/>
        </p:nvPicPr>
        <p:blipFill rotWithShape="1">
          <a:blip r:embed="rId3">
            <a:alphaModFix/>
          </a:blip>
          <a:srcRect b="11832" l="0" r="13292" t="0"/>
          <a:stretch/>
        </p:blipFill>
        <p:spPr>
          <a:xfrm>
            <a:off x="56525" y="1046350"/>
            <a:ext cx="2288554" cy="265955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3"/>
          <p:cNvSpPr txBox="1"/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State of the Corporation 2020</a:t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2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</a:t>
            </a:r>
            <a:endParaRPr/>
          </a:p>
        </p:txBody>
      </p:sp>
      <p:sp>
        <p:nvSpPr>
          <p:cNvPr id="125" name="Google Shape;125;p22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AutoNum type="arabicPeriod"/>
            </a:pPr>
            <a:r>
              <a:rPr lang="en">
                <a:solidFill>
                  <a:srgbClr val="000000"/>
                </a:solidFill>
              </a:rPr>
              <a:t>Impacts of COVID-19</a:t>
            </a:r>
            <a:endParaRPr>
              <a:solidFill>
                <a:srgbClr val="000000"/>
              </a:solidFill>
            </a:endParaRPr>
          </a:p>
          <a:p>
            <a:pPr indent="-298450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rabicPeriod"/>
            </a:pPr>
            <a:r>
              <a:rPr lang="en">
                <a:solidFill>
                  <a:srgbClr val="000000"/>
                </a:solidFill>
              </a:rPr>
              <a:t>Session</a:t>
            </a:r>
            <a:endParaRPr>
              <a:solidFill>
                <a:srgbClr val="000000"/>
              </a:solidFill>
            </a:endParaRPr>
          </a:p>
          <a:p>
            <a:pPr indent="-298450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rabicPeriod"/>
            </a:pPr>
            <a:r>
              <a:rPr lang="en">
                <a:solidFill>
                  <a:srgbClr val="000000"/>
                </a:solidFill>
              </a:rPr>
              <a:t>Cabinet</a:t>
            </a:r>
            <a:endParaRPr>
              <a:solidFill>
                <a:srgbClr val="000000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AutoNum type="arabicPeriod"/>
            </a:pPr>
            <a:r>
              <a:rPr lang="en">
                <a:solidFill>
                  <a:srgbClr val="000000"/>
                </a:solidFill>
              </a:rPr>
              <a:t>Strengths of the Organization</a:t>
            </a:r>
            <a:br>
              <a:rPr lang="en">
                <a:solidFill>
                  <a:srgbClr val="000000"/>
                </a:solidFill>
              </a:rPr>
            </a:br>
            <a:endParaRPr>
              <a:solidFill>
                <a:srgbClr val="000000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rabicPeriod"/>
            </a:pPr>
            <a:r>
              <a:rPr lang="en">
                <a:solidFill>
                  <a:srgbClr val="000000"/>
                </a:solidFill>
              </a:rPr>
              <a:t>Donor Relations</a:t>
            </a:r>
            <a:br>
              <a:rPr lang="en">
                <a:solidFill>
                  <a:srgbClr val="000000"/>
                </a:solidFill>
              </a:rPr>
            </a:br>
            <a:endParaRPr>
              <a:solidFill>
                <a:srgbClr val="000000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rabicPeriod"/>
            </a:pPr>
            <a:r>
              <a:rPr lang="en">
                <a:solidFill>
                  <a:srgbClr val="000000"/>
                </a:solidFill>
              </a:rPr>
              <a:t>Membership base</a:t>
            </a:r>
            <a:br>
              <a:rPr lang="en">
                <a:solidFill>
                  <a:srgbClr val="000000"/>
                </a:solidFill>
              </a:rPr>
            </a:br>
            <a:endParaRPr>
              <a:solidFill>
                <a:srgbClr val="000000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rabicPeriod"/>
            </a:pPr>
            <a:r>
              <a:rPr lang="en">
                <a:solidFill>
                  <a:srgbClr val="000000"/>
                </a:solidFill>
              </a:rPr>
              <a:t>Planning</a:t>
            </a:r>
            <a:endParaRPr>
              <a:solidFill>
                <a:srgbClr val="000000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AutoNum type="arabicPeriod"/>
            </a:pPr>
            <a:r>
              <a:rPr b="1" lang="en">
                <a:solidFill>
                  <a:srgbClr val="0000FF"/>
                </a:solidFill>
              </a:rPr>
              <a:t>Future Priorities</a:t>
            </a:r>
            <a:br>
              <a:rPr lang="en">
                <a:solidFill>
                  <a:srgbClr val="000000"/>
                </a:solidFill>
              </a:rPr>
            </a:br>
            <a:endParaRPr>
              <a:solidFill>
                <a:srgbClr val="000000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rabicPeriod"/>
            </a:pPr>
            <a:r>
              <a:rPr lang="en">
                <a:solidFill>
                  <a:srgbClr val="000000"/>
                </a:solidFill>
              </a:rPr>
              <a:t>YP100</a:t>
            </a:r>
            <a:br>
              <a:rPr lang="en">
                <a:solidFill>
                  <a:srgbClr val="000000"/>
                </a:solidFill>
              </a:rPr>
            </a:br>
            <a:endParaRPr>
              <a:solidFill>
                <a:srgbClr val="000000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rabicPeriod"/>
            </a:pPr>
            <a:r>
              <a:rPr lang="en">
                <a:solidFill>
                  <a:srgbClr val="000000"/>
                </a:solidFill>
              </a:rPr>
              <a:t>Engagement - backbenchers, cabinet, alumni</a:t>
            </a:r>
            <a:br>
              <a:rPr lang="en">
                <a:solidFill>
                  <a:srgbClr val="000000"/>
                </a:solidFill>
              </a:rPr>
            </a:br>
            <a:endParaRPr>
              <a:solidFill>
                <a:srgbClr val="000000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rabicPeriod"/>
            </a:pPr>
            <a:r>
              <a:rPr lang="en">
                <a:solidFill>
                  <a:srgbClr val="000000"/>
                </a:solidFill>
              </a:rPr>
              <a:t>Partnerships</a:t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3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YPM 100! </a:t>
            </a:r>
            <a:endParaRPr/>
          </a:p>
        </p:txBody>
      </p:sp>
      <p:sp>
        <p:nvSpPr>
          <p:cNvPr id="131" name="Google Shape;131;p23"/>
          <p:cNvSpPr txBox="1"/>
          <p:nvPr/>
        </p:nvSpPr>
        <p:spPr>
          <a:xfrm>
            <a:off x="150725" y="1418500"/>
            <a:ext cx="8789100" cy="34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-"/>
            </a:pPr>
            <a:r>
              <a:rPr lang="en"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December 2021</a:t>
            </a:r>
            <a:br>
              <a:rPr lang="en"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</a:br>
            <a:endParaRPr sz="19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-"/>
            </a:pPr>
            <a:r>
              <a:rPr lang="en"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Memorial plaque</a:t>
            </a:r>
            <a:endParaRPr sz="19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-"/>
            </a:pPr>
            <a:r>
              <a:rPr lang="en"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Speakers Series</a:t>
            </a:r>
            <a:endParaRPr sz="19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-"/>
            </a:pPr>
            <a:r>
              <a:rPr lang="en"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Alumni Engagement</a:t>
            </a:r>
            <a:endParaRPr sz="19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-"/>
            </a:pPr>
            <a:r>
              <a:rPr lang="en"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Scholarships</a:t>
            </a:r>
            <a:br>
              <a:rPr lang="en"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</a:br>
            <a:endParaRPr sz="19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-"/>
            </a:pPr>
            <a:r>
              <a:rPr lang="en"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Capital campaign</a:t>
            </a:r>
            <a:endParaRPr sz="19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32" name="Google Shape;13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24725" y="1531852"/>
            <a:ext cx="4885674" cy="32586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4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Engagement</a:t>
            </a:r>
            <a:endParaRPr/>
          </a:p>
        </p:txBody>
      </p:sp>
      <p:sp>
        <p:nvSpPr>
          <p:cNvPr id="138" name="Google Shape;138;p24"/>
          <p:cNvSpPr txBox="1"/>
          <p:nvPr/>
        </p:nvSpPr>
        <p:spPr>
          <a:xfrm>
            <a:off x="150725" y="1418500"/>
            <a:ext cx="8789100" cy="34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oboto"/>
              <a:buChar char="-"/>
            </a:pPr>
            <a:r>
              <a:rPr lang="en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Backbenchers - communication, post-Session events</a:t>
            </a:r>
            <a:br>
              <a:rPr lang="en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</a:br>
            <a:endParaRPr sz="24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oboto"/>
              <a:buChar char="-"/>
            </a:pPr>
            <a:r>
              <a:rPr lang="en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Cabinet - ownership, </a:t>
            </a:r>
            <a:br>
              <a:rPr lang="en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Professional development</a:t>
            </a:r>
            <a:br>
              <a:rPr lang="en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</a:br>
            <a:endParaRPr sz="24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oboto"/>
              <a:buChar char="-"/>
            </a:pPr>
            <a:r>
              <a:rPr lang="en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Alumni - donations</a:t>
            </a:r>
            <a:endParaRPr sz="24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39" name="Google Shape;139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15825" y="2209575"/>
            <a:ext cx="3597901" cy="2397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5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Partnerships</a:t>
            </a:r>
            <a:endParaRPr/>
          </a:p>
        </p:txBody>
      </p:sp>
      <p:sp>
        <p:nvSpPr>
          <p:cNvPr id="145" name="Google Shape;145;p25"/>
          <p:cNvSpPr txBox="1"/>
          <p:nvPr/>
        </p:nvSpPr>
        <p:spPr>
          <a:xfrm>
            <a:off x="150725" y="1418500"/>
            <a:ext cx="5223600" cy="34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Roboto"/>
              <a:buChar char="-"/>
            </a:pPr>
            <a:r>
              <a:rPr lang="en" sz="2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Indigenous and Northern Relations</a:t>
            </a:r>
            <a:br>
              <a:rPr lang="en" sz="2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</a:br>
            <a:endParaRPr sz="2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Roboto"/>
              <a:buChar char="-"/>
            </a:pPr>
            <a:r>
              <a:rPr lang="en" sz="2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Frontier School Division</a:t>
            </a:r>
            <a:br>
              <a:rPr lang="en" sz="2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</a:br>
            <a:endParaRPr sz="2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Roboto"/>
              <a:buChar char="-"/>
            </a:pPr>
            <a:r>
              <a:rPr lang="en" sz="2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IRCOM, Peaceful Village, </a:t>
            </a:r>
            <a:br>
              <a:rPr lang="en" sz="2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2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Ka Ni Kanichihk, Teacher’s association, Apathy is boring, NEEDS</a:t>
            </a:r>
            <a:endParaRPr sz="2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Roboto"/>
              <a:buChar char="-"/>
            </a:pPr>
            <a:r>
              <a:rPr lang="en" sz="2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Elections Canada...and more!</a:t>
            </a:r>
            <a:endParaRPr sz="2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46" name="Google Shape;146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3800" y="2158675"/>
            <a:ext cx="3430449" cy="2286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6"/>
          <p:cNvSpPr txBox="1"/>
          <p:nvPr>
            <p:ph type="title"/>
          </p:nvPr>
        </p:nvSpPr>
        <p:spPr>
          <a:xfrm>
            <a:off x="1904550" y="2627000"/>
            <a:ext cx="4498800" cy="567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Thank you for your support.</a:t>
            </a:r>
            <a:endParaRPr sz="4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4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</a:t>
            </a:r>
            <a:endParaRPr/>
          </a:p>
        </p:txBody>
      </p:sp>
      <p:sp>
        <p:nvSpPr>
          <p:cNvPr id="72" name="Google Shape;72;p14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AutoNum type="arabicPeriod"/>
            </a:pPr>
            <a:r>
              <a:rPr lang="en">
                <a:solidFill>
                  <a:srgbClr val="000000"/>
                </a:solidFill>
              </a:rPr>
              <a:t>Impacts of COVID-19</a:t>
            </a:r>
            <a:endParaRPr>
              <a:solidFill>
                <a:srgbClr val="000000"/>
              </a:solidFill>
            </a:endParaRPr>
          </a:p>
          <a:p>
            <a:pPr indent="-298450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rabicPeriod"/>
            </a:pPr>
            <a:r>
              <a:rPr lang="en">
                <a:solidFill>
                  <a:srgbClr val="000000"/>
                </a:solidFill>
              </a:rPr>
              <a:t>Session</a:t>
            </a:r>
            <a:endParaRPr>
              <a:solidFill>
                <a:srgbClr val="000000"/>
              </a:solidFill>
            </a:endParaRPr>
          </a:p>
          <a:p>
            <a:pPr indent="-298450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rabicPeriod"/>
            </a:pPr>
            <a:r>
              <a:rPr lang="en">
                <a:solidFill>
                  <a:srgbClr val="000000"/>
                </a:solidFill>
              </a:rPr>
              <a:t>Cabinet</a:t>
            </a:r>
            <a:endParaRPr>
              <a:solidFill>
                <a:srgbClr val="000000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AutoNum type="arabicPeriod"/>
            </a:pPr>
            <a:r>
              <a:rPr lang="en">
                <a:solidFill>
                  <a:srgbClr val="000000"/>
                </a:solidFill>
              </a:rPr>
              <a:t>Strengths of the Organization</a:t>
            </a:r>
            <a:br>
              <a:rPr lang="en">
                <a:solidFill>
                  <a:srgbClr val="000000"/>
                </a:solidFill>
              </a:rPr>
            </a:br>
            <a:endParaRPr>
              <a:solidFill>
                <a:srgbClr val="000000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rabicPeriod"/>
            </a:pPr>
            <a:r>
              <a:rPr lang="en">
                <a:solidFill>
                  <a:srgbClr val="000000"/>
                </a:solidFill>
              </a:rPr>
              <a:t>Donor Relations</a:t>
            </a:r>
            <a:br>
              <a:rPr lang="en">
                <a:solidFill>
                  <a:srgbClr val="000000"/>
                </a:solidFill>
              </a:rPr>
            </a:br>
            <a:endParaRPr>
              <a:solidFill>
                <a:srgbClr val="000000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rabicPeriod"/>
            </a:pPr>
            <a:r>
              <a:rPr lang="en">
                <a:solidFill>
                  <a:srgbClr val="000000"/>
                </a:solidFill>
              </a:rPr>
              <a:t>Membership base</a:t>
            </a:r>
            <a:br>
              <a:rPr lang="en">
                <a:solidFill>
                  <a:srgbClr val="000000"/>
                </a:solidFill>
              </a:rPr>
            </a:br>
            <a:endParaRPr>
              <a:solidFill>
                <a:srgbClr val="000000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rabicPeriod"/>
            </a:pPr>
            <a:r>
              <a:rPr lang="en">
                <a:solidFill>
                  <a:srgbClr val="000000"/>
                </a:solidFill>
              </a:rPr>
              <a:t>Planning</a:t>
            </a:r>
            <a:br>
              <a:rPr lang="en">
                <a:solidFill>
                  <a:srgbClr val="000000"/>
                </a:solidFill>
              </a:rPr>
            </a:br>
            <a:endParaRPr>
              <a:solidFill>
                <a:srgbClr val="000000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AutoNum type="arabicPeriod"/>
            </a:pPr>
            <a:r>
              <a:rPr lang="en">
                <a:solidFill>
                  <a:srgbClr val="000000"/>
                </a:solidFill>
              </a:rPr>
              <a:t>Future Priorities</a:t>
            </a:r>
            <a:br>
              <a:rPr lang="en">
                <a:solidFill>
                  <a:srgbClr val="000000"/>
                </a:solidFill>
              </a:rPr>
            </a:br>
            <a:endParaRPr>
              <a:solidFill>
                <a:srgbClr val="000000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rabicPeriod"/>
            </a:pPr>
            <a:r>
              <a:rPr lang="en">
                <a:solidFill>
                  <a:srgbClr val="000000"/>
                </a:solidFill>
              </a:rPr>
              <a:t>YP100</a:t>
            </a:r>
            <a:br>
              <a:rPr lang="en">
                <a:solidFill>
                  <a:srgbClr val="000000"/>
                </a:solidFill>
              </a:rPr>
            </a:br>
            <a:endParaRPr>
              <a:solidFill>
                <a:srgbClr val="000000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rabicPeriod"/>
            </a:pPr>
            <a:r>
              <a:rPr lang="en">
                <a:solidFill>
                  <a:srgbClr val="000000"/>
                </a:solidFill>
              </a:rPr>
              <a:t>Engagement - backbenchers, cabinet, alumni</a:t>
            </a:r>
            <a:br>
              <a:rPr lang="en">
                <a:solidFill>
                  <a:srgbClr val="000000"/>
                </a:solidFill>
              </a:rPr>
            </a:br>
            <a:endParaRPr>
              <a:solidFill>
                <a:srgbClr val="000000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rabicPeriod"/>
            </a:pPr>
            <a:r>
              <a:rPr lang="en">
                <a:solidFill>
                  <a:srgbClr val="000000"/>
                </a:solidFill>
              </a:rPr>
              <a:t>School and community partnerships</a:t>
            </a:r>
            <a:endParaRPr>
              <a:solidFill>
                <a:srgbClr val="000000"/>
              </a:solidFill>
            </a:endParaRPr>
          </a:p>
          <a:p>
            <a:pPr indent="0" lvl="0" marL="9144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</a:t>
            </a:r>
            <a:endParaRPr/>
          </a:p>
        </p:txBody>
      </p:sp>
      <p:sp>
        <p:nvSpPr>
          <p:cNvPr id="78" name="Google Shape;78;p15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300"/>
              <a:buAutoNum type="arabicPeriod"/>
            </a:pPr>
            <a:r>
              <a:rPr b="1" lang="en">
                <a:solidFill>
                  <a:srgbClr val="0000FF"/>
                </a:solidFill>
              </a:rPr>
              <a:t>Impacts of COVID-19</a:t>
            </a:r>
            <a:endParaRPr b="1">
              <a:solidFill>
                <a:srgbClr val="0000FF"/>
              </a:solidFill>
            </a:endParaRPr>
          </a:p>
          <a:p>
            <a:pPr indent="-298450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rabicPeriod"/>
            </a:pPr>
            <a:r>
              <a:rPr lang="en">
                <a:solidFill>
                  <a:srgbClr val="000000"/>
                </a:solidFill>
              </a:rPr>
              <a:t>Session</a:t>
            </a:r>
            <a:endParaRPr>
              <a:solidFill>
                <a:srgbClr val="000000"/>
              </a:solidFill>
            </a:endParaRPr>
          </a:p>
          <a:p>
            <a:pPr indent="-298450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rabicPeriod"/>
            </a:pPr>
            <a:r>
              <a:rPr lang="en">
                <a:solidFill>
                  <a:srgbClr val="000000"/>
                </a:solidFill>
              </a:rPr>
              <a:t>Cabinet</a:t>
            </a:r>
            <a:endParaRPr>
              <a:solidFill>
                <a:srgbClr val="000000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AutoNum type="arabicPeriod"/>
            </a:pPr>
            <a:r>
              <a:rPr lang="en">
                <a:solidFill>
                  <a:srgbClr val="000000"/>
                </a:solidFill>
              </a:rPr>
              <a:t>Strengths of the Organization</a:t>
            </a:r>
            <a:br>
              <a:rPr lang="en">
                <a:solidFill>
                  <a:srgbClr val="000000"/>
                </a:solidFill>
              </a:rPr>
            </a:br>
            <a:endParaRPr>
              <a:solidFill>
                <a:srgbClr val="000000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rabicPeriod"/>
            </a:pPr>
            <a:r>
              <a:rPr lang="en">
                <a:solidFill>
                  <a:srgbClr val="000000"/>
                </a:solidFill>
              </a:rPr>
              <a:t>Donor Relations</a:t>
            </a:r>
            <a:br>
              <a:rPr lang="en">
                <a:solidFill>
                  <a:srgbClr val="000000"/>
                </a:solidFill>
              </a:rPr>
            </a:br>
            <a:endParaRPr>
              <a:solidFill>
                <a:srgbClr val="000000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rabicPeriod"/>
            </a:pPr>
            <a:r>
              <a:rPr lang="en">
                <a:solidFill>
                  <a:srgbClr val="000000"/>
                </a:solidFill>
              </a:rPr>
              <a:t>Membership base</a:t>
            </a:r>
            <a:br>
              <a:rPr lang="en">
                <a:solidFill>
                  <a:srgbClr val="000000"/>
                </a:solidFill>
              </a:rPr>
            </a:br>
            <a:endParaRPr>
              <a:solidFill>
                <a:srgbClr val="000000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rabicPeriod"/>
            </a:pPr>
            <a:r>
              <a:rPr lang="en">
                <a:solidFill>
                  <a:srgbClr val="000000"/>
                </a:solidFill>
              </a:rPr>
              <a:t>Planning</a:t>
            </a:r>
            <a:br>
              <a:rPr lang="en">
                <a:solidFill>
                  <a:srgbClr val="000000"/>
                </a:solidFill>
              </a:rPr>
            </a:br>
            <a:endParaRPr>
              <a:solidFill>
                <a:srgbClr val="000000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AutoNum type="arabicPeriod"/>
            </a:pPr>
            <a:r>
              <a:rPr lang="en">
                <a:solidFill>
                  <a:srgbClr val="000000"/>
                </a:solidFill>
              </a:rPr>
              <a:t>Future Priorities</a:t>
            </a:r>
            <a:br>
              <a:rPr lang="en">
                <a:solidFill>
                  <a:srgbClr val="000000"/>
                </a:solidFill>
              </a:rPr>
            </a:br>
            <a:endParaRPr>
              <a:solidFill>
                <a:srgbClr val="000000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rabicPeriod"/>
            </a:pPr>
            <a:r>
              <a:rPr lang="en">
                <a:solidFill>
                  <a:srgbClr val="000000"/>
                </a:solidFill>
              </a:rPr>
              <a:t>YP100</a:t>
            </a:r>
            <a:br>
              <a:rPr lang="en">
                <a:solidFill>
                  <a:srgbClr val="000000"/>
                </a:solidFill>
              </a:rPr>
            </a:br>
            <a:endParaRPr>
              <a:solidFill>
                <a:srgbClr val="000000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rabicPeriod"/>
            </a:pPr>
            <a:r>
              <a:rPr lang="en">
                <a:solidFill>
                  <a:srgbClr val="000000"/>
                </a:solidFill>
              </a:rPr>
              <a:t>Engagement - backbenchers, cabinet, alumni</a:t>
            </a:r>
            <a:br>
              <a:rPr lang="en">
                <a:solidFill>
                  <a:srgbClr val="000000"/>
                </a:solidFill>
              </a:rPr>
            </a:br>
            <a:endParaRPr>
              <a:solidFill>
                <a:srgbClr val="000000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rabicPeriod"/>
            </a:pPr>
            <a:r>
              <a:rPr lang="en">
                <a:solidFill>
                  <a:srgbClr val="000000"/>
                </a:solidFill>
              </a:rPr>
              <a:t>School and community partnerships</a:t>
            </a:r>
            <a:endParaRPr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Covid-19 impacts: YPM 98 Session </a:t>
            </a:r>
            <a:endParaRPr/>
          </a:p>
        </p:txBody>
      </p:sp>
      <p:sp>
        <p:nvSpPr>
          <p:cNvPr id="84" name="Google Shape;84;p16"/>
          <p:cNvSpPr txBox="1"/>
          <p:nvPr/>
        </p:nvSpPr>
        <p:spPr>
          <a:xfrm>
            <a:off x="378900" y="1667150"/>
            <a:ext cx="3549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oboto"/>
              <a:buChar char="-"/>
            </a:pPr>
            <a:r>
              <a:rPr lang="en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Continuing as is?</a:t>
            </a:r>
            <a:br>
              <a:rPr lang="en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</a:br>
            <a:endParaRPr sz="24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oboto"/>
              <a:buChar char="-"/>
            </a:pPr>
            <a:r>
              <a:rPr lang="en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Spring Weekend session?</a:t>
            </a:r>
            <a:endParaRPr sz="24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oboto"/>
              <a:buChar char="-"/>
            </a:pPr>
            <a:r>
              <a:rPr lang="en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TBD changes</a:t>
            </a:r>
            <a:br>
              <a:rPr lang="en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</a:br>
            <a:endParaRPr sz="24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5" name="Google Shape;8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55225" y="1667150"/>
            <a:ext cx="4497854" cy="300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7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Covid-19 impacts: Cabinet and Events</a:t>
            </a:r>
            <a:endParaRPr/>
          </a:p>
        </p:txBody>
      </p:sp>
      <p:sp>
        <p:nvSpPr>
          <p:cNvPr id="91" name="Google Shape;91;p17"/>
          <p:cNvSpPr txBox="1"/>
          <p:nvPr/>
        </p:nvSpPr>
        <p:spPr>
          <a:xfrm>
            <a:off x="4041550" y="1540850"/>
            <a:ext cx="41238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Cabinet:</a:t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-"/>
            </a:pPr>
            <a:r>
              <a:rPr lang="en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Extended Application deadline</a:t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-"/>
            </a:pPr>
            <a:r>
              <a:rPr lang="en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Virtual Interviews</a:t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-"/>
            </a:pPr>
            <a:r>
              <a:rPr lang="en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Retreat in August</a:t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Events:</a:t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-"/>
            </a:pPr>
            <a:r>
              <a:rPr lang="en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Coffeehouse cancelled</a:t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-"/>
            </a:pPr>
            <a:r>
              <a:rPr lang="en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Speaker’s Night July to October</a:t>
            </a: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-"/>
            </a:pPr>
            <a:r>
              <a:rPr lang="en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Social Bonding over Fundraising</a:t>
            </a:r>
            <a:endParaRPr sz="800"/>
          </a:p>
        </p:txBody>
      </p:sp>
      <p:pic>
        <p:nvPicPr>
          <p:cNvPr id="92" name="Google Shape;9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25" y="1795276"/>
            <a:ext cx="3440776" cy="2293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8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</a:t>
            </a:r>
            <a:endParaRPr/>
          </a:p>
        </p:txBody>
      </p:sp>
      <p:sp>
        <p:nvSpPr>
          <p:cNvPr id="98" name="Google Shape;98;p18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AutoNum type="arabicPeriod"/>
            </a:pPr>
            <a:r>
              <a:rPr lang="en">
                <a:solidFill>
                  <a:srgbClr val="000000"/>
                </a:solidFill>
              </a:rPr>
              <a:t>Impacts of COVID-19</a:t>
            </a:r>
            <a:endParaRPr>
              <a:solidFill>
                <a:srgbClr val="000000"/>
              </a:solidFill>
            </a:endParaRPr>
          </a:p>
          <a:p>
            <a:pPr indent="-298450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rabicPeriod"/>
            </a:pPr>
            <a:r>
              <a:rPr lang="en">
                <a:solidFill>
                  <a:srgbClr val="000000"/>
                </a:solidFill>
              </a:rPr>
              <a:t>Session</a:t>
            </a:r>
            <a:endParaRPr>
              <a:solidFill>
                <a:srgbClr val="000000"/>
              </a:solidFill>
            </a:endParaRPr>
          </a:p>
          <a:p>
            <a:pPr indent="-298450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rabicPeriod"/>
            </a:pPr>
            <a:r>
              <a:rPr lang="en">
                <a:solidFill>
                  <a:srgbClr val="000000"/>
                </a:solidFill>
              </a:rPr>
              <a:t>Cabinet</a:t>
            </a:r>
            <a:endParaRPr>
              <a:solidFill>
                <a:srgbClr val="000000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AutoNum type="arabicPeriod"/>
            </a:pPr>
            <a:r>
              <a:rPr b="1" lang="en">
                <a:solidFill>
                  <a:srgbClr val="0000FF"/>
                </a:solidFill>
              </a:rPr>
              <a:t>Strengths of the Organization</a:t>
            </a:r>
            <a:br>
              <a:rPr lang="en">
                <a:solidFill>
                  <a:srgbClr val="000000"/>
                </a:solidFill>
              </a:rPr>
            </a:br>
            <a:endParaRPr>
              <a:solidFill>
                <a:srgbClr val="000000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rabicPeriod"/>
            </a:pPr>
            <a:r>
              <a:rPr lang="en">
                <a:solidFill>
                  <a:srgbClr val="000000"/>
                </a:solidFill>
              </a:rPr>
              <a:t>Donor Relations</a:t>
            </a:r>
            <a:br>
              <a:rPr lang="en">
                <a:solidFill>
                  <a:srgbClr val="000000"/>
                </a:solidFill>
              </a:rPr>
            </a:br>
            <a:endParaRPr>
              <a:solidFill>
                <a:srgbClr val="000000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rabicPeriod"/>
            </a:pPr>
            <a:r>
              <a:rPr lang="en">
                <a:solidFill>
                  <a:srgbClr val="000000"/>
                </a:solidFill>
              </a:rPr>
              <a:t>Membership base</a:t>
            </a:r>
            <a:br>
              <a:rPr lang="en">
                <a:solidFill>
                  <a:srgbClr val="000000"/>
                </a:solidFill>
              </a:rPr>
            </a:br>
            <a:endParaRPr>
              <a:solidFill>
                <a:srgbClr val="000000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rabicPeriod"/>
            </a:pPr>
            <a:r>
              <a:rPr lang="en">
                <a:solidFill>
                  <a:srgbClr val="000000"/>
                </a:solidFill>
              </a:rPr>
              <a:t>Planning</a:t>
            </a:r>
            <a:br>
              <a:rPr lang="en">
                <a:solidFill>
                  <a:srgbClr val="000000"/>
                </a:solidFill>
              </a:rPr>
            </a:br>
            <a:endParaRPr>
              <a:solidFill>
                <a:srgbClr val="000000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AutoNum type="arabicPeriod"/>
            </a:pPr>
            <a:r>
              <a:rPr lang="en">
                <a:solidFill>
                  <a:srgbClr val="000000"/>
                </a:solidFill>
              </a:rPr>
              <a:t>Future Priorities</a:t>
            </a:r>
            <a:br>
              <a:rPr lang="en">
                <a:solidFill>
                  <a:srgbClr val="000000"/>
                </a:solidFill>
              </a:rPr>
            </a:br>
            <a:endParaRPr>
              <a:solidFill>
                <a:srgbClr val="000000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rabicPeriod"/>
            </a:pPr>
            <a:r>
              <a:rPr lang="en">
                <a:solidFill>
                  <a:srgbClr val="000000"/>
                </a:solidFill>
              </a:rPr>
              <a:t>YP100</a:t>
            </a:r>
            <a:br>
              <a:rPr lang="en">
                <a:solidFill>
                  <a:srgbClr val="000000"/>
                </a:solidFill>
              </a:rPr>
            </a:br>
            <a:endParaRPr>
              <a:solidFill>
                <a:srgbClr val="000000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rabicPeriod"/>
            </a:pPr>
            <a:r>
              <a:rPr lang="en">
                <a:solidFill>
                  <a:srgbClr val="000000"/>
                </a:solidFill>
              </a:rPr>
              <a:t>Engagement - backbenchers, cabinet, alumni</a:t>
            </a:r>
            <a:br>
              <a:rPr lang="en">
                <a:solidFill>
                  <a:srgbClr val="000000"/>
                </a:solidFill>
              </a:rPr>
            </a:br>
            <a:endParaRPr>
              <a:solidFill>
                <a:srgbClr val="000000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rabicPeriod"/>
            </a:pPr>
            <a:r>
              <a:rPr lang="en">
                <a:solidFill>
                  <a:srgbClr val="000000"/>
                </a:solidFill>
              </a:rPr>
              <a:t>School and community partnerships</a:t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9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Donor Relations</a:t>
            </a:r>
            <a:endParaRPr/>
          </a:p>
        </p:txBody>
      </p:sp>
      <p:sp>
        <p:nvSpPr>
          <p:cNvPr id="104" name="Google Shape;104;p19"/>
          <p:cNvSpPr txBox="1"/>
          <p:nvPr/>
        </p:nvSpPr>
        <p:spPr>
          <a:xfrm>
            <a:off x="0" y="1393250"/>
            <a:ext cx="4901100" cy="34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oboto"/>
              <a:buChar char="-"/>
            </a:pPr>
            <a:r>
              <a:rPr lang="en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Stable sponsorships</a:t>
            </a:r>
            <a:br>
              <a:rPr lang="en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</a:br>
            <a:endParaRPr sz="24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oboto"/>
              <a:buChar char="-"/>
            </a:pPr>
            <a:r>
              <a:rPr lang="en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Many donation streams </a:t>
            </a:r>
            <a:br>
              <a:rPr lang="en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</a:br>
            <a:endParaRPr sz="24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810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oboto"/>
              <a:buChar char="-"/>
            </a:pPr>
            <a:r>
              <a:rPr lang="en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Donor Dinner</a:t>
            </a:r>
            <a:endParaRPr sz="24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810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oboto"/>
              <a:buChar char="-"/>
            </a:pPr>
            <a:r>
              <a:rPr lang="en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Expanding avenues </a:t>
            </a:r>
            <a:endParaRPr sz="24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05" name="Google Shape;10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59050" y="1393250"/>
            <a:ext cx="4186726" cy="2791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0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Membership base</a:t>
            </a:r>
            <a:endParaRPr/>
          </a:p>
        </p:txBody>
      </p:sp>
      <p:sp>
        <p:nvSpPr>
          <p:cNvPr id="111" name="Google Shape;111;p20"/>
          <p:cNvSpPr txBox="1"/>
          <p:nvPr/>
        </p:nvSpPr>
        <p:spPr>
          <a:xfrm>
            <a:off x="150725" y="1418500"/>
            <a:ext cx="4475700" cy="34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oboto"/>
              <a:buChar char="-"/>
            </a:pPr>
            <a:r>
              <a:rPr lang="en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Atmosphere</a:t>
            </a:r>
            <a:br>
              <a:rPr lang="en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</a:br>
            <a:endParaRPr sz="24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oboto"/>
              <a:buChar char="-"/>
            </a:pPr>
            <a:r>
              <a:rPr lang="en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Representative demographics</a:t>
            </a:r>
            <a:br>
              <a:rPr lang="en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</a:br>
            <a:endParaRPr sz="24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810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oboto"/>
              <a:buChar char="-"/>
            </a:pPr>
            <a:r>
              <a:rPr lang="en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Accessible</a:t>
            </a:r>
            <a:endParaRPr sz="24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810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oboto"/>
              <a:buChar char="-"/>
            </a:pPr>
            <a:r>
              <a:rPr lang="en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Developing</a:t>
            </a:r>
            <a:endParaRPr sz="24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12" name="Google Shape;11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69650" y="1669300"/>
            <a:ext cx="4475700" cy="2983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1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Planning</a:t>
            </a:r>
            <a:endParaRPr/>
          </a:p>
        </p:txBody>
      </p:sp>
      <p:sp>
        <p:nvSpPr>
          <p:cNvPr id="118" name="Google Shape;118;p21"/>
          <p:cNvSpPr txBox="1"/>
          <p:nvPr/>
        </p:nvSpPr>
        <p:spPr>
          <a:xfrm>
            <a:off x="150725" y="1418500"/>
            <a:ext cx="8789100" cy="34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oboto"/>
              <a:buChar char="-"/>
            </a:pPr>
            <a:r>
              <a:rPr lang="en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Intentionality</a:t>
            </a:r>
            <a:br>
              <a:rPr lang="en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</a:br>
            <a:endParaRPr sz="24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oboto"/>
              <a:buChar char="-"/>
            </a:pPr>
            <a:r>
              <a:rPr lang="en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Excellent record-keeping</a:t>
            </a:r>
            <a:br>
              <a:rPr lang="en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</a:br>
            <a:endParaRPr sz="24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oboto"/>
              <a:buChar char="-"/>
            </a:pPr>
            <a:r>
              <a:rPr lang="en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High degree of institutional </a:t>
            </a:r>
            <a:br>
              <a:rPr lang="en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knowledge</a:t>
            </a:r>
            <a:endParaRPr sz="24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19" name="Google Shape;119;p21"/>
          <p:cNvPicPr preferRelativeResize="0"/>
          <p:nvPr/>
        </p:nvPicPr>
        <p:blipFill rotWithShape="1">
          <a:blip r:embed="rId3">
            <a:alphaModFix/>
          </a:blip>
          <a:srcRect b="0" l="7520" r="25567" t="0"/>
          <a:stretch/>
        </p:blipFill>
        <p:spPr>
          <a:xfrm>
            <a:off x="5390423" y="1461500"/>
            <a:ext cx="3499426" cy="348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aradigm">
  <a:themeElements>
    <a:clrScheme name="Paradigm">
      <a:dk1>
        <a:srgbClr val="31394D"/>
      </a:dk1>
      <a:lt1>
        <a:srgbClr val="FFFFFF"/>
      </a:lt1>
      <a:dk2>
        <a:srgbClr val="666666"/>
      </a:dk2>
      <a:lt2>
        <a:srgbClr val="626B73"/>
      </a:lt2>
      <a:accent1>
        <a:srgbClr val="002F4A"/>
      </a:accent1>
      <a:accent2>
        <a:srgbClr val="D9C4B1"/>
      </a:accent2>
      <a:accent3>
        <a:srgbClr val="EDE3DA"/>
      </a:accent3>
      <a:accent4>
        <a:srgbClr val="B85741"/>
      </a:accent4>
      <a:accent5>
        <a:srgbClr val="009384"/>
      </a:accent5>
      <a:accent6>
        <a:srgbClr val="D0F6FF"/>
      </a:accent6>
      <a:hlink>
        <a:srgbClr val="009384"/>
      </a:hlink>
      <a:folHlink>
        <a:srgbClr val="00938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