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embeddedFontLst>
    <p:embeddedFont>
      <p:font typeface="Century Gothic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enturyGothic-regular.fntdata"/><Relationship Id="rId10" Type="http://schemas.openxmlformats.org/officeDocument/2006/relationships/slide" Target="slides/slide6.xml"/><Relationship Id="rId13" Type="http://schemas.openxmlformats.org/officeDocument/2006/relationships/font" Target="fonts/CenturyGothic-italic.fntdata"/><Relationship Id="rId12" Type="http://schemas.openxmlformats.org/officeDocument/2006/relationships/font" Target="fonts/CenturyGothic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font" Target="fonts/CenturyGothic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  <a:defRPr b="0" i="0" sz="7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1154955" y="4777380"/>
            <a:ext cx="8825658" cy="8614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None/>
              <a:defRPr b="0" i="0" sz="2000" u="none" cap="none" strike="noStrike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/>
          <p:nvPr>
            <p:ph type="title"/>
          </p:nvPr>
        </p:nvSpPr>
        <p:spPr>
          <a:xfrm>
            <a:off x="1154956" y="4800587"/>
            <a:ext cx="882565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b="0" i="0" sz="24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6" name="Google Shape;76;p11"/>
          <p:cNvSpPr/>
          <p:nvPr>
            <p:ph idx="2" type="pic"/>
          </p:nvPr>
        </p:nvSpPr>
        <p:spPr>
          <a:xfrm>
            <a:off x="1154955" y="685800"/>
            <a:ext cx="8825658" cy="3640666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1154956" y="5367325"/>
            <a:ext cx="8825656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800"/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80" name="Google Shape;80;p11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/>
          <p:nvPr>
            <p:ph type="title"/>
          </p:nvPr>
        </p:nvSpPr>
        <p:spPr>
          <a:xfrm>
            <a:off x="1154954" y="1447800"/>
            <a:ext cx="8825659" cy="19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entury Gothic"/>
              <a:buNone/>
              <a:defRPr b="0" i="0" sz="48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3" name="Google Shape;83;p12"/>
          <p:cNvSpPr txBox="1"/>
          <p:nvPr>
            <p:ph idx="1" type="body"/>
          </p:nvPr>
        </p:nvSpPr>
        <p:spPr>
          <a:xfrm>
            <a:off x="1154954" y="3657600"/>
            <a:ext cx="8825659" cy="23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800"/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84" name="Google Shape;84;p12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85" name="Google Shape;85;p12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86" name="Google Shape;86;p12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type="title"/>
          </p:nvPr>
        </p:nvSpPr>
        <p:spPr>
          <a:xfrm>
            <a:off x="1574801" y="1447800"/>
            <a:ext cx="7999315" cy="23233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entury Gothic"/>
              <a:buNone/>
              <a:defRPr b="0" i="0" sz="48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9" name="Google Shape;89;p13"/>
          <p:cNvSpPr txBox="1"/>
          <p:nvPr>
            <p:ph idx="1" type="body"/>
          </p:nvPr>
        </p:nvSpPr>
        <p:spPr>
          <a:xfrm>
            <a:off x="1930400" y="3771174"/>
            <a:ext cx="7279649" cy="3421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small" strike="noStrike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800"/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0" name="Google Shape;90;p13"/>
          <p:cNvSpPr txBox="1"/>
          <p:nvPr>
            <p:ph idx="2" type="body"/>
          </p:nvPr>
        </p:nvSpPr>
        <p:spPr>
          <a:xfrm>
            <a:off x="1154954" y="4350657"/>
            <a:ext cx="8825659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800"/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1" name="Google Shape;91;p13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2" name="Google Shape;92;p13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3" name="Google Shape;93;p13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4" name="Google Shape;94;p13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200" u="none" cap="none" strike="noStrike">
                <a:solidFill>
                  <a:srgbClr val="86D1D8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95" name="Google Shape;95;p13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200" u="none" cap="none" strike="noStrike">
                <a:solidFill>
                  <a:srgbClr val="86D1D8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/>
          <p:nvPr>
            <p:ph type="title"/>
          </p:nvPr>
        </p:nvSpPr>
        <p:spPr>
          <a:xfrm>
            <a:off x="1154954" y="3124201"/>
            <a:ext cx="8825660" cy="165318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b="0" i="0" sz="40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8" name="Google Shape;98;p14"/>
          <p:cNvSpPr txBox="1"/>
          <p:nvPr>
            <p:ph idx="1" type="body"/>
          </p:nvPr>
        </p:nvSpPr>
        <p:spPr>
          <a:xfrm>
            <a:off x="1154954" y="4777381"/>
            <a:ext cx="8825659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None/>
              <a:defRPr b="0" i="0" sz="2000" u="none" cap="none" strike="noStrike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9" name="Google Shape;99;p14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0" name="Google Shape;100;p14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1" name="Google Shape;101;p14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">
  <p:cSld name="3 Column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b="0" i="0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04" name="Google Shape;104;p15"/>
          <p:cNvSpPr txBox="1"/>
          <p:nvPr>
            <p:ph idx="1" type="body"/>
          </p:nvPr>
        </p:nvSpPr>
        <p:spPr>
          <a:xfrm>
            <a:off x="632947" y="1981200"/>
            <a:ext cx="2946866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920"/>
              <a:buFont typeface="Noto Sans Symbols"/>
              <a:buNone/>
              <a:defRPr b="0" i="0" sz="2400" u="none" cap="none" strike="noStrike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5" name="Google Shape;105;p15"/>
          <p:cNvSpPr txBox="1"/>
          <p:nvPr>
            <p:ph idx="2" type="body"/>
          </p:nvPr>
        </p:nvSpPr>
        <p:spPr>
          <a:xfrm>
            <a:off x="652463" y="2667000"/>
            <a:ext cx="2927350" cy="3589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800"/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6" name="Google Shape;106;p15"/>
          <p:cNvSpPr txBox="1"/>
          <p:nvPr>
            <p:ph idx="3" type="body"/>
          </p:nvPr>
        </p:nvSpPr>
        <p:spPr>
          <a:xfrm>
            <a:off x="3883659" y="1981200"/>
            <a:ext cx="293624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920"/>
              <a:buFont typeface="Noto Sans Symbols"/>
              <a:buNone/>
              <a:defRPr b="0" i="0" sz="2400" u="none" cap="none" strike="noStrike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7" name="Google Shape;107;p15"/>
          <p:cNvSpPr txBox="1"/>
          <p:nvPr>
            <p:ph idx="4" type="body"/>
          </p:nvPr>
        </p:nvSpPr>
        <p:spPr>
          <a:xfrm>
            <a:off x="3873106" y="2667000"/>
            <a:ext cx="2946794" cy="3589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800"/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8" name="Google Shape;108;p15"/>
          <p:cNvSpPr txBox="1"/>
          <p:nvPr>
            <p:ph idx="5" type="body"/>
          </p:nvPr>
        </p:nvSpPr>
        <p:spPr>
          <a:xfrm>
            <a:off x="7124700" y="1981200"/>
            <a:ext cx="293211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920"/>
              <a:buFont typeface="Noto Sans Symbols"/>
              <a:buNone/>
              <a:defRPr b="0" i="0" sz="2400" u="none" cap="none" strike="noStrike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9" name="Google Shape;109;p15"/>
          <p:cNvSpPr txBox="1"/>
          <p:nvPr>
            <p:ph idx="6" type="body"/>
          </p:nvPr>
        </p:nvSpPr>
        <p:spPr>
          <a:xfrm>
            <a:off x="7124700" y="2667000"/>
            <a:ext cx="2932113" cy="3589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800"/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cxnSp>
        <p:nvCxnSpPr>
          <p:cNvPr id="110" name="Google Shape;110;p15"/>
          <p:cNvCxnSpPr/>
          <p:nvPr/>
        </p:nvCxnSpPr>
        <p:spPr>
          <a:xfrm>
            <a:off x="3726142" y="2133600"/>
            <a:ext cx="0" cy="3962400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1" name="Google Shape;111;p15"/>
          <p:cNvCxnSpPr/>
          <p:nvPr/>
        </p:nvCxnSpPr>
        <p:spPr>
          <a:xfrm>
            <a:off x="6962227" y="2133600"/>
            <a:ext cx="0" cy="3966882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2" name="Google Shape;112;p15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13" name="Google Shape;113;p15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14" name="Google Shape;114;p15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 Column">
  <p:cSld name="3 Picture Column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b="0" i="0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7" name="Google Shape;117;p16"/>
          <p:cNvSpPr txBox="1"/>
          <p:nvPr>
            <p:ph idx="1" type="body"/>
          </p:nvPr>
        </p:nvSpPr>
        <p:spPr>
          <a:xfrm>
            <a:off x="652463" y="4250949"/>
            <a:ext cx="294005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920"/>
              <a:buFont typeface="Noto Sans Symbols"/>
              <a:buNone/>
              <a:defRPr b="0" i="0" sz="2400" u="none" cap="none" strike="noStrike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18" name="Google Shape;118;p16"/>
          <p:cNvSpPr/>
          <p:nvPr>
            <p:ph idx="2" type="pic"/>
          </p:nvPr>
        </p:nvSpPr>
        <p:spPr>
          <a:xfrm>
            <a:off x="652463" y="2209800"/>
            <a:ext cx="2940050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19" name="Google Shape;119;p16"/>
          <p:cNvSpPr txBox="1"/>
          <p:nvPr>
            <p:ph idx="3" type="body"/>
          </p:nvPr>
        </p:nvSpPr>
        <p:spPr>
          <a:xfrm>
            <a:off x="652463" y="4827211"/>
            <a:ext cx="2940050" cy="6591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800"/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0" name="Google Shape;120;p16"/>
          <p:cNvSpPr txBox="1"/>
          <p:nvPr>
            <p:ph idx="4" type="body"/>
          </p:nvPr>
        </p:nvSpPr>
        <p:spPr>
          <a:xfrm>
            <a:off x="3889375" y="4250949"/>
            <a:ext cx="2930525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920"/>
              <a:buFont typeface="Noto Sans Symbols"/>
              <a:buNone/>
              <a:defRPr b="0" i="0" sz="2400" u="none" cap="none" strike="noStrike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1" name="Google Shape;121;p16"/>
          <p:cNvSpPr/>
          <p:nvPr>
            <p:ph idx="5" type="pic"/>
          </p:nvPr>
        </p:nvSpPr>
        <p:spPr>
          <a:xfrm>
            <a:off x="3889374" y="2209800"/>
            <a:ext cx="2930525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2" name="Google Shape;122;p16"/>
          <p:cNvSpPr txBox="1"/>
          <p:nvPr>
            <p:ph idx="6" type="body"/>
          </p:nvPr>
        </p:nvSpPr>
        <p:spPr>
          <a:xfrm>
            <a:off x="3888022" y="4827210"/>
            <a:ext cx="2934406" cy="6591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800"/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3" name="Google Shape;123;p16"/>
          <p:cNvSpPr txBox="1"/>
          <p:nvPr>
            <p:ph idx="7" type="body"/>
          </p:nvPr>
        </p:nvSpPr>
        <p:spPr>
          <a:xfrm>
            <a:off x="7124700" y="4250949"/>
            <a:ext cx="293211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920"/>
              <a:buFont typeface="Noto Sans Symbols"/>
              <a:buNone/>
              <a:defRPr b="0" i="0" sz="2400" u="none" cap="none" strike="noStrike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4" name="Google Shape;124;p16"/>
          <p:cNvSpPr/>
          <p:nvPr>
            <p:ph idx="8" type="pic"/>
          </p:nvPr>
        </p:nvSpPr>
        <p:spPr>
          <a:xfrm>
            <a:off x="7124699" y="2209800"/>
            <a:ext cx="2932113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5" name="Google Shape;125;p16"/>
          <p:cNvSpPr txBox="1"/>
          <p:nvPr>
            <p:ph idx="9" type="body"/>
          </p:nvPr>
        </p:nvSpPr>
        <p:spPr>
          <a:xfrm>
            <a:off x="7124575" y="4827208"/>
            <a:ext cx="2935997" cy="6591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800"/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cxnSp>
        <p:nvCxnSpPr>
          <p:cNvPr id="126" name="Google Shape;126;p16"/>
          <p:cNvCxnSpPr/>
          <p:nvPr/>
        </p:nvCxnSpPr>
        <p:spPr>
          <a:xfrm>
            <a:off x="3726142" y="2133600"/>
            <a:ext cx="0" cy="3962400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7" name="Google Shape;127;p16"/>
          <p:cNvCxnSpPr/>
          <p:nvPr/>
        </p:nvCxnSpPr>
        <p:spPr>
          <a:xfrm>
            <a:off x="6962227" y="2133600"/>
            <a:ext cx="0" cy="3966882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8" name="Google Shape;128;p16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9" name="Google Shape;129;p16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30" name="Google Shape;130;p16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7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b="0" i="0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3" name="Google Shape;133;p17"/>
          <p:cNvSpPr txBox="1"/>
          <p:nvPr>
            <p:ph idx="1" type="body"/>
          </p:nvPr>
        </p:nvSpPr>
        <p:spPr>
          <a:xfrm rot="5400000">
            <a:off x="3478842" y="-322612"/>
            <a:ext cx="4195481" cy="89465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  <a:defRPr b="0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2004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Char char="▶"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988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Char char="▶"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99719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9972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9972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9972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9972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9972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34" name="Google Shape;134;p17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35" name="Google Shape;135;p17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36" name="Google Shape;136;p17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>
            <p:ph type="title"/>
          </p:nvPr>
        </p:nvSpPr>
        <p:spPr>
          <a:xfrm rot="5400000">
            <a:off x="6267450" y="2466975"/>
            <a:ext cx="5826125" cy="17526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b="0" i="0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9" name="Google Shape;139;p18"/>
          <p:cNvSpPr txBox="1"/>
          <p:nvPr>
            <p:ph idx="1" type="body"/>
          </p:nvPr>
        </p:nvSpPr>
        <p:spPr>
          <a:xfrm rot="5400000">
            <a:off x="1679575" y="-139699"/>
            <a:ext cx="5368924" cy="74231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  <a:defRPr b="0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2004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Char char="▶"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988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Char char="▶"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99719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9972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9972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9972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9972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9972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40" name="Google Shape;140;p18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41" name="Google Shape;141;p18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42" name="Google Shape;142;p18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b="0" i="0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  <a:defRPr b="0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2004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Char char="▶"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988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Char char="▶"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99719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9972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9972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9972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9972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9972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/>
          <p:nvPr>
            <p:ph type="title"/>
          </p:nvPr>
        </p:nvSpPr>
        <p:spPr>
          <a:xfrm>
            <a:off x="1154956" y="2861733"/>
            <a:ext cx="8825657" cy="191564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b="0" i="0" sz="40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1154955" y="4777381"/>
            <a:ext cx="882565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None/>
              <a:defRPr b="0" i="0" sz="2000" u="none" cap="none" strike="noStrike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2" name="Google Shape;32;p4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3" name="Google Shape;33;p4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b="0" i="0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1103312" y="2060575"/>
            <a:ext cx="4396339" cy="41957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Char char="▶"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Char char="▶"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5654493" y="2056092"/>
            <a:ext cx="4396341" cy="42002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Char char="▶"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Char char="▶"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9" name="Google Shape;39;p5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b="0" i="0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1" type="body"/>
          </p:nvPr>
        </p:nvSpPr>
        <p:spPr>
          <a:xfrm>
            <a:off x="1103313" y="1905000"/>
            <a:ext cx="439633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920"/>
              <a:buFont typeface="Noto Sans Symbols"/>
              <a:buNone/>
              <a:defRPr b="0" i="0" sz="2400" u="none" cap="none" strike="noStrike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5" name="Google Shape;45;p6"/>
          <p:cNvSpPr txBox="1"/>
          <p:nvPr>
            <p:ph idx="2" type="body"/>
          </p:nvPr>
        </p:nvSpPr>
        <p:spPr>
          <a:xfrm>
            <a:off x="1103312" y="2514600"/>
            <a:ext cx="4396339" cy="37417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Char char="▶"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Char char="▶"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3" type="body"/>
          </p:nvPr>
        </p:nvSpPr>
        <p:spPr>
          <a:xfrm>
            <a:off x="5654495" y="1905000"/>
            <a:ext cx="4396339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920"/>
              <a:buFont typeface="Noto Sans Symbols"/>
              <a:buNone/>
              <a:defRPr b="0" i="0" sz="2400" u="none" cap="none" strike="noStrike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7" name="Google Shape;47;p6"/>
          <p:cNvSpPr txBox="1"/>
          <p:nvPr>
            <p:ph idx="4" type="body"/>
          </p:nvPr>
        </p:nvSpPr>
        <p:spPr>
          <a:xfrm>
            <a:off x="5654495" y="2514600"/>
            <a:ext cx="4396339" cy="37417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Char char="▶"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Char char="▶"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8" name="Google Shape;48;p6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9" name="Google Shape;49;p6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b="0" i="0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54" name="Google Shape;54;p7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55" name="Google Shape;55;p7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59" name="Google Shape;59;p8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type="title"/>
          </p:nvPr>
        </p:nvSpPr>
        <p:spPr>
          <a:xfrm>
            <a:off x="1154953" y="1447800"/>
            <a:ext cx="3401064" cy="1447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b="0" i="0" sz="24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2" name="Google Shape;62;p9"/>
          <p:cNvSpPr txBox="1"/>
          <p:nvPr>
            <p:ph idx="1" type="body"/>
          </p:nvPr>
        </p:nvSpPr>
        <p:spPr>
          <a:xfrm>
            <a:off x="4784616" y="1447800"/>
            <a:ext cx="5195997" cy="457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302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  <a:defRPr b="0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2004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Char char="▶"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988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Char char="▶"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99719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9972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9972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9972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9972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9972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63" name="Google Shape;63;p9"/>
          <p:cNvSpPr txBox="1"/>
          <p:nvPr>
            <p:ph idx="2" type="body"/>
          </p:nvPr>
        </p:nvSpPr>
        <p:spPr>
          <a:xfrm>
            <a:off x="1154953" y="3129280"/>
            <a:ext cx="3401063" cy="2895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800"/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64" name="Google Shape;64;p9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1153907" y="1854192"/>
            <a:ext cx="5092906" cy="157480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b="0" i="0" sz="36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9" name="Google Shape;69;p10"/>
          <p:cNvSpPr/>
          <p:nvPr>
            <p:ph idx="2" type="pic"/>
          </p:nvPr>
        </p:nvSpPr>
        <p:spPr>
          <a:xfrm>
            <a:off x="6949546" y="1143000"/>
            <a:ext cx="3200400" cy="4572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0" name="Google Shape;70;p10"/>
          <p:cNvSpPr txBox="1"/>
          <p:nvPr>
            <p:ph idx="1" type="body"/>
          </p:nvPr>
        </p:nvSpPr>
        <p:spPr>
          <a:xfrm>
            <a:off x="1154954" y="3657600"/>
            <a:ext cx="5084979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960"/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800"/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720"/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1" name="Google Shape;71;p10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2" name="Google Shape;72;p10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3" name="Google Shape;73;p10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6.xml"/><Relationship Id="rId22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5.xml"/><Relationship Id="rId21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8.xml"/><Relationship Id="rId12" Type="http://schemas.openxmlformats.org/officeDocument/2006/relationships/slideLayout" Target="../slideLayouts/slideLayout7.xml"/><Relationship Id="rId23" Type="http://schemas.openxmlformats.org/officeDocument/2006/relationships/theme" Target="../theme/theme2.xml"/><Relationship Id="rId1" Type="http://schemas.openxmlformats.org/officeDocument/2006/relationships/image" Target="../media/image2.png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slideLayout" Target="../slideLayouts/slideLayout4.xml"/><Relationship Id="rId15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1.xml"/><Relationship Id="rId5" Type="http://schemas.openxmlformats.org/officeDocument/2006/relationships/image" Target="../media/image5.png"/><Relationship Id="rId19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.xml"/><Relationship Id="rId1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2">
            <a:alphaModFix/>
          </a:blip>
          <a:srcRect b="0" l="3613" r="0" t="0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7;p1"/>
          <p:cNvPicPr preferRelativeResize="0"/>
          <p:nvPr/>
        </p:nvPicPr>
        <p:blipFill rotWithShape="1">
          <a:blip r:embed="rId3">
            <a:alphaModFix/>
          </a:blip>
          <a:srcRect b="0" l="35640" r="0" t="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>
            <a:gsLst>
              <a:gs pos="0">
                <a:srgbClr val="4CB9C3">
                  <a:alpha val="6666"/>
                </a:srgbClr>
              </a:gs>
              <a:gs pos="36000">
                <a:srgbClr val="4CB9C3">
                  <a:alpha val="5882"/>
                </a:srgbClr>
              </a:gs>
              <a:gs pos="69000">
                <a:srgbClr val="4CB9C3">
                  <a:alpha val="0"/>
                </a:srgbClr>
              </a:gs>
              <a:gs pos="100000">
                <a:srgbClr val="4CB9C3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4">
            <a:alphaModFix/>
          </a:blip>
          <a:srcRect b="0" l="0" r="0" t="28812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1"/>
          <p:cNvPicPr preferRelativeResize="0"/>
          <p:nvPr/>
        </p:nvPicPr>
        <p:blipFill rotWithShape="1">
          <a:blip r:embed="rId5">
            <a:alphaModFix/>
          </a:blip>
          <a:srcRect b="23320" l="0" r="0" t="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1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b="0" i="0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  <a:defRPr b="0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2004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Char char="▶"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988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Char char="▶"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99719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9972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9972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9972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9972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9972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6"/>
    <p:sldLayoutId id="2147483649" r:id="rId7"/>
    <p:sldLayoutId id="2147483650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  <p:sldLayoutId id="2147483660" r:id="rId18"/>
    <p:sldLayoutId id="2147483661" r:id="rId19"/>
    <p:sldLayoutId id="2147483662" r:id="rId20"/>
    <p:sldLayoutId id="2147483663" r:id="rId21"/>
    <p:sldLayoutId id="2147483664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9"/>
          <p:cNvSpPr txBox="1"/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</a:pPr>
            <a:r>
              <a:rPr b="0" i="0" lang="en-US" sz="7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YPM 2018 Year in Review</a:t>
            </a:r>
            <a:endParaRPr/>
          </a:p>
        </p:txBody>
      </p:sp>
      <p:sp>
        <p:nvSpPr>
          <p:cNvPr id="148" name="Google Shape;148;p19"/>
          <p:cNvSpPr txBox="1"/>
          <p:nvPr>
            <p:ph idx="1" type="subTitle"/>
          </p:nvPr>
        </p:nvSpPr>
        <p:spPr>
          <a:xfrm>
            <a:off x="1154955" y="4777380"/>
            <a:ext cx="8825658" cy="8614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None/>
            </a:pPr>
            <a:r>
              <a:rPr b="0" i="0" lang="en-US" sz="2000" u="none" cap="none" strike="noStrike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PREPARED BY ARIEL MELAMEDOFF, SPEAKER</a:t>
            </a:r>
            <a:endParaRPr/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None/>
            </a:pPr>
            <a:r>
              <a:rPr b="0" i="0" lang="en-US" sz="2000" u="none" cap="none" strike="noStrike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YPM ANNUAL GENERAL MEETING, MAY 6 2018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0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b="0" i="0" lang="en-US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YPM 96 event recap</a:t>
            </a:r>
            <a:endParaRPr/>
          </a:p>
        </p:txBody>
      </p:sp>
      <p:sp>
        <p:nvSpPr>
          <p:cNvPr id="154" name="Google Shape;154;p20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AFMMLA Partnership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Executive and Cabinet autopsies; 4</a:t>
            </a:r>
            <a:r>
              <a:rPr b="0" baseline="3000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</a:t>
            </a: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Annual Backbencher autopsy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Point Douglas All-Candidates’ Debate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Post-Session event at Across the Board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YPM’s Annual General Meeting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Speaker’s Night featuring Sen. Marilou McPhedran</a:t>
            </a:r>
            <a:endParaRPr b="0" i="0" sz="20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Sen. McPhedran’s Youth Circle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Cabinet and Executive Retreats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School Presentations are back!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96</a:t>
            </a:r>
            <a:r>
              <a:rPr b="0" baseline="3000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</a:t>
            </a: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Winter Session</a:t>
            </a:r>
            <a:endParaRPr/>
          </a:p>
          <a:p>
            <a:pPr indent="-194309" lvl="1" marL="7429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b="0" i="0" lang="en-US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Partnerships</a:t>
            </a:r>
            <a:endParaRPr/>
          </a:p>
        </p:txBody>
      </p:sp>
      <p:sp>
        <p:nvSpPr>
          <p:cNvPr id="160" name="Google Shape;160;p21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AYO!</a:t>
            </a:r>
            <a:endParaRPr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Alumni Newsletter restructuring</a:t>
            </a:r>
            <a:endParaRPr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Manitoba Emerging Leaders Award and Youth Agencies Alliance</a:t>
            </a:r>
            <a:endParaRPr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PJFM</a:t>
            </a:r>
            <a:endParaRPr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Reconciliation Fund – Sponsorships</a:t>
            </a:r>
            <a:endParaRPr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School partnership</a:t>
            </a:r>
            <a:endParaRPr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Peaceful Village</a:t>
            </a:r>
            <a:endParaRPr/>
          </a:p>
          <a:p>
            <a:pPr indent="-2413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b="0" i="0" lang="en-US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Organizational Strengths</a:t>
            </a:r>
            <a:endParaRPr/>
          </a:p>
        </p:txBody>
      </p:sp>
      <p:sp>
        <p:nvSpPr>
          <p:cNvPr id="166" name="Google Shape;166;p22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Better engagement with a more diverse membership</a:t>
            </a:r>
            <a:endParaRPr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Continued strong social media presence </a:t>
            </a:r>
            <a:endParaRPr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Strong ties to institutional partners </a:t>
            </a:r>
            <a:endParaRPr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Committed Cabinet and Executive</a:t>
            </a:r>
            <a:endParaRPr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Members engaged in the community, care about organization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3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b="0" i="0" lang="en-US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Areas for Improvement</a:t>
            </a:r>
            <a:endParaRPr/>
          </a:p>
        </p:txBody>
      </p:sp>
      <p:sp>
        <p:nvSpPr>
          <p:cNvPr id="172" name="Google Shape;172;p23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Fundraising stability in lead-up to YP100</a:t>
            </a:r>
            <a:endParaRPr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Renewed strategy for engaging with alumni</a:t>
            </a:r>
            <a:endParaRPr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Logistical arrangements for rural members</a:t>
            </a:r>
            <a:endParaRPr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Delegating tasks more important for a largely out-of-town Executive team</a:t>
            </a:r>
            <a:endParaRPr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Better protocol documents, codification of ‘verbal history’ in terms of institutional knowledge</a:t>
            </a:r>
            <a:endParaRPr/>
          </a:p>
          <a:p>
            <a:pPr indent="-2413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4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b="0" i="0" lang="en-US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Comments</a:t>
            </a:r>
            <a:endParaRPr/>
          </a:p>
        </p:txBody>
      </p:sp>
      <p:sp>
        <p:nvSpPr>
          <p:cNvPr id="178" name="Google Shape;178;p24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Changing shape of debate at YPM – interesting new directions</a:t>
            </a:r>
            <a:endParaRPr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Disease response strategy</a:t>
            </a:r>
            <a:endParaRPr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▶"/>
            </a:pPr>
            <a:r>
              <a:rPr b="0" i="0" lang="en-US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Vision for YPM100</a:t>
            </a:r>
            <a:endParaRPr/>
          </a:p>
          <a:p>
            <a:pPr indent="-2413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on">
  <a:themeElements>
    <a:clrScheme name="Ion">
      <a:dk1>
        <a:srgbClr val="000000"/>
      </a:dk1>
      <a:lt1>
        <a:srgbClr val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