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embeddedFontLst>
    <p:embeddedFont>
      <p:font typeface="Corbel"/>
      <p:regular r:id="rId18"/>
      <p:bold r:id="rId19"/>
      <p:italic r:id="rId20"/>
      <p:boldItalic r:id="rId21"/>
    </p:embeddedFont>
    <p:embeddedFont>
      <p:font typeface="Book Antiqua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bel-italic.fntdata"/><Relationship Id="rId22" Type="http://schemas.openxmlformats.org/officeDocument/2006/relationships/font" Target="fonts/BookAntiqua-regular.fntdata"/><Relationship Id="rId21" Type="http://schemas.openxmlformats.org/officeDocument/2006/relationships/font" Target="fonts/Corbel-boldItalic.fntdata"/><Relationship Id="rId24" Type="http://schemas.openxmlformats.org/officeDocument/2006/relationships/font" Target="fonts/BookAntiqua-italic.fntdata"/><Relationship Id="rId23" Type="http://schemas.openxmlformats.org/officeDocument/2006/relationships/font" Target="fonts/BookAntiqua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BookAntiqu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Corbel-bold.fntdata"/><Relationship Id="rId18" Type="http://schemas.openxmlformats.org/officeDocument/2006/relationships/font" Target="fonts/Corbel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type="title"/>
          </p:nvPr>
        </p:nvSpPr>
        <p:spPr>
          <a:xfrm>
            <a:off x="1112332" y="1752599"/>
            <a:ext cx="4070679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bel"/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5" name="Google Shape;85;p11"/>
          <p:cNvSpPr/>
          <p:nvPr>
            <p:ph idx="2" type="pic"/>
          </p:nvPr>
        </p:nvSpPr>
        <p:spPr>
          <a:xfrm>
            <a:off x="5697495" y="914400"/>
            <a:ext cx="2461371" cy="4572000"/>
          </a:xfrm>
          <a:prstGeom prst="roundRect">
            <a:avLst>
              <a:gd fmla="val 4280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" type="body"/>
          </p:nvPr>
        </p:nvSpPr>
        <p:spPr>
          <a:xfrm>
            <a:off x="1112332" y="3124199"/>
            <a:ext cx="4070679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4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7" name="Google Shape;87;p11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8" name="Google Shape;88;p11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9" name="Google Shape;89;p11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/>
          <p:nvPr>
            <p:ph type="title"/>
          </p:nvPr>
        </p:nvSpPr>
        <p:spPr>
          <a:xfrm>
            <a:off x="1113523" y="4732865"/>
            <a:ext cx="7515991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bel"/>
              <a:buNone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2" name="Google Shape;92;p12"/>
          <p:cNvSpPr/>
          <p:nvPr>
            <p:ph idx="2" type="pic"/>
          </p:nvPr>
        </p:nvSpPr>
        <p:spPr>
          <a:xfrm>
            <a:off x="1789975" y="932112"/>
            <a:ext cx="6171065" cy="3164976"/>
          </a:xfrm>
          <a:prstGeom prst="roundRect">
            <a:avLst>
              <a:gd fmla="val 4380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1113523" y="5299603"/>
            <a:ext cx="7515991" cy="493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28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4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4" name="Google Shape;94;p12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5" name="Google Shape;95;p12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6" name="Google Shape;96;p12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 txBox="1"/>
          <p:nvPr>
            <p:ph type="title"/>
          </p:nvPr>
        </p:nvSpPr>
        <p:spPr>
          <a:xfrm>
            <a:off x="1113524" y="685800"/>
            <a:ext cx="7515991" cy="30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9" name="Google Shape;99;p13"/>
          <p:cNvSpPr txBox="1"/>
          <p:nvPr>
            <p:ph idx="1" type="body"/>
          </p:nvPr>
        </p:nvSpPr>
        <p:spPr>
          <a:xfrm>
            <a:off x="1113524" y="4343400"/>
            <a:ext cx="751599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4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0" name="Google Shape;100;p13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1" name="Google Shape;101;p13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2" name="Google Shape;102;p13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b="0" lang="en-US" sz="800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“</a:t>
            </a:r>
            <a:endParaRPr/>
          </a:p>
        </p:txBody>
      </p:sp>
      <p:sp>
        <p:nvSpPr>
          <p:cNvPr id="105" name="Google Shape;105;p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b="0" lang="en-US" sz="800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”</a:t>
            </a:r>
            <a:endParaRPr/>
          </a:p>
        </p:txBody>
      </p:sp>
      <p:sp>
        <p:nvSpPr>
          <p:cNvPr id="106" name="Google Shape;106;p14"/>
          <p:cNvSpPr txBox="1"/>
          <p:nvPr>
            <p:ph type="title"/>
          </p:nvPr>
        </p:nvSpPr>
        <p:spPr>
          <a:xfrm>
            <a:off x="1426741" y="685801"/>
            <a:ext cx="6974115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1598235" y="3428999"/>
            <a:ext cx="6631128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8" name="Google Shape;108;p14"/>
          <p:cNvSpPr txBox="1"/>
          <p:nvPr>
            <p:ph idx="2" type="body"/>
          </p:nvPr>
        </p:nvSpPr>
        <p:spPr>
          <a:xfrm>
            <a:off x="1113523" y="4343400"/>
            <a:ext cx="7515991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4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9" name="Google Shape;109;p14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0" name="Google Shape;110;p14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1" name="Google Shape;111;p14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1113525" y="3308581"/>
            <a:ext cx="751598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4" name="Google Shape;114;p15"/>
          <p:cNvSpPr txBox="1"/>
          <p:nvPr>
            <p:ph idx="1" type="body"/>
          </p:nvPr>
        </p:nvSpPr>
        <p:spPr>
          <a:xfrm>
            <a:off x="1113524" y="4777381"/>
            <a:ext cx="751599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r">
              <a:spcBef>
                <a:spcPts val="4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b="0" lang="en-US" sz="800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“</a:t>
            </a:r>
            <a:endParaRPr/>
          </a:p>
        </p:txBody>
      </p:sp>
      <p:sp>
        <p:nvSpPr>
          <p:cNvPr id="120" name="Google Shape;120;p16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b="0" lang="en-US" sz="800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”</a:t>
            </a:r>
            <a:endParaRPr/>
          </a:p>
        </p:txBody>
      </p:sp>
      <p:sp>
        <p:nvSpPr>
          <p:cNvPr id="121" name="Google Shape;121;p16"/>
          <p:cNvSpPr txBox="1"/>
          <p:nvPr>
            <p:ph type="title"/>
          </p:nvPr>
        </p:nvSpPr>
        <p:spPr>
          <a:xfrm>
            <a:off x="1426741" y="685801"/>
            <a:ext cx="6974115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1" type="body"/>
          </p:nvPr>
        </p:nvSpPr>
        <p:spPr>
          <a:xfrm>
            <a:off x="1113525" y="3886200"/>
            <a:ext cx="7515990" cy="889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r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3" name="Google Shape;123;p16"/>
          <p:cNvSpPr txBox="1"/>
          <p:nvPr>
            <p:ph idx="2" type="body"/>
          </p:nvPr>
        </p:nvSpPr>
        <p:spPr>
          <a:xfrm>
            <a:off x="1113524" y="4775200"/>
            <a:ext cx="7515990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r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4" name="Google Shape;124;p16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6" name="Google Shape;126;p16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1113525" y="685801"/>
            <a:ext cx="7515991" cy="2727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1113524" y="3505200"/>
            <a:ext cx="7515992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1186C3"/>
              </a:buClr>
              <a:buSzPts val="406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0" name="Google Shape;130;p17"/>
          <p:cNvSpPr txBox="1"/>
          <p:nvPr>
            <p:ph idx="2" type="body"/>
          </p:nvPr>
        </p:nvSpPr>
        <p:spPr>
          <a:xfrm>
            <a:off x="1113524" y="4343400"/>
            <a:ext cx="751599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1" name="Google Shape;131;p17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2" name="Google Shape;132;p17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3" name="Google Shape;133;p17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 rot="5400000">
            <a:off x="5412754" y="2574438"/>
            <a:ext cx="5105400" cy="132812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6" name="Google Shape;136;p18"/>
          <p:cNvSpPr txBox="1"/>
          <p:nvPr>
            <p:ph idx="1" type="body"/>
          </p:nvPr>
        </p:nvSpPr>
        <p:spPr>
          <a:xfrm rot="5400000">
            <a:off x="1569010" y="230314"/>
            <a:ext cx="5105400" cy="60163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4958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7" name="Google Shape;137;p18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8" name="Google Shape;138;p18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 rot="5400000">
            <a:off x="3155969" y="493164"/>
            <a:ext cx="3356995" cy="7704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4958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44958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7344329" y="6108173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972647" y="6108173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8258967" y="6108173"/>
            <a:ext cx="42783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oogle Shape;35;p5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36" name="Google Shape;36;p5"/>
            <p:cNvSpPr/>
            <p:nvPr/>
          </p:nvSpPr>
          <p:spPr>
            <a:xfrm>
              <a:off x="641350" y="0"/>
              <a:ext cx="1365250" cy="3971925"/>
            </a:xfrm>
            <a:custGeom>
              <a:rect b="b" l="l" r="r" t="t"/>
              <a:pathLst>
                <a:path extrusionOk="0" h="2502" w="860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7" name="Google Shape;37;p5"/>
            <p:cNvSpPr/>
            <p:nvPr/>
          </p:nvSpPr>
          <p:spPr>
            <a:xfrm>
              <a:off x="203200" y="0"/>
              <a:ext cx="1336675" cy="3862388"/>
            </a:xfrm>
            <a:custGeom>
              <a:rect b="b" l="l" r="r" t="t"/>
              <a:pathLst>
                <a:path extrusionOk="0" h="2433" w="842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38" name="Google Shape;38;p5"/>
            <p:cNvSpPr/>
            <p:nvPr/>
          </p:nvSpPr>
          <p:spPr>
            <a:xfrm>
              <a:off x="207963" y="3776663"/>
              <a:ext cx="1936750" cy="3081338"/>
            </a:xfrm>
            <a:custGeom>
              <a:rect b="b" l="l" r="r" t="t"/>
              <a:pathLst>
                <a:path extrusionOk="0" h="1941" w="1220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39" name="Google Shape;39;p5"/>
            <p:cNvSpPr/>
            <p:nvPr/>
          </p:nvSpPr>
          <p:spPr>
            <a:xfrm>
              <a:off x="646113" y="3886200"/>
              <a:ext cx="2373313" cy="2971800"/>
            </a:xfrm>
            <a:custGeom>
              <a:rect b="b" l="l" r="r" t="t"/>
              <a:pathLst>
                <a:path extrusionOk="0" h="1872" w="1495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40" name="Google Shape;40;p5"/>
            <p:cNvSpPr/>
            <p:nvPr/>
          </p:nvSpPr>
          <p:spPr>
            <a:xfrm>
              <a:off x="641350" y="3881438"/>
              <a:ext cx="3340100" cy="2976563"/>
            </a:xfrm>
            <a:custGeom>
              <a:rect b="b" l="l" r="r" t="t"/>
              <a:pathLst>
                <a:path extrusionOk="0" h="1875" w="2104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41" name="Google Shape;41;p5"/>
            <p:cNvSpPr/>
            <p:nvPr/>
          </p:nvSpPr>
          <p:spPr>
            <a:xfrm>
              <a:off x="203200" y="3771900"/>
              <a:ext cx="2660650" cy="3086100"/>
            </a:xfrm>
            <a:custGeom>
              <a:rect b="b" l="l" r="r" t="t"/>
              <a:pathLst>
                <a:path extrusionOk="0" h="1944" w="1676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42" name="Google Shape;42;p5"/>
          <p:cNvSpPr txBox="1"/>
          <p:nvPr>
            <p:ph type="ctrTitle"/>
          </p:nvPr>
        </p:nvSpPr>
        <p:spPr>
          <a:xfrm>
            <a:off x="1739673" y="914401"/>
            <a:ext cx="6947127" cy="348826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orbel"/>
              <a:buNone/>
              <a:defRPr b="0" i="0" sz="5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1" type="subTitle"/>
          </p:nvPr>
        </p:nvSpPr>
        <p:spPr>
          <a:xfrm>
            <a:off x="2924238" y="4402666"/>
            <a:ext cx="5762563" cy="13645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ctr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ctr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5"/>
          <p:cNvSpPr txBox="1"/>
          <p:nvPr>
            <p:ph idx="10" type="dt"/>
          </p:nvPr>
        </p:nvSpPr>
        <p:spPr>
          <a:xfrm>
            <a:off x="7325773" y="6117336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3623733" y="6117336"/>
            <a:ext cx="36094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8275320" y="6117336"/>
            <a:ext cx="4114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203200" y="3771900"/>
            <a:ext cx="361950" cy="90488"/>
          </a:xfrm>
          <a:custGeom>
            <a:rect b="b" l="l" r="r" t="t"/>
            <a:pathLst>
              <a:path extrusionOk="0" h="57" w="228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</p:spPr>
      </p:sp>
      <p:sp>
        <p:nvSpPr>
          <p:cNvPr id="48" name="Google Shape;48;p5"/>
          <p:cNvSpPr/>
          <p:nvPr/>
        </p:nvSpPr>
        <p:spPr>
          <a:xfrm>
            <a:off x="560388" y="3867150"/>
            <a:ext cx="61913" cy="80963"/>
          </a:xfrm>
          <a:custGeom>
            <a:rect b="b" l="l" r="r" t="t"/>
            <a:pathLst>
              <a:path extrusionOk="0" h="51" w="39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 txBox="1"/>
          <p:nvPr>
            <p:ph type="title"/>
          </p:nvPr>
        </p:nvSpPr>
        <p:spPr>
          <a:xfrm>
            <a:off x="1986995" y="2666998"/>
            <a:ext cx="6699805" cy="236007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Google Shape;51;p6"/>
          <p:cNvSpPr txBox="1"/>
          <p:nvPr>
            <p:ph idx="1" type="body"/>
          </p:nvPr>
        </p:nvSpPr>
        <p:spPr>
          <a:xfrm>
            <a:off x="1986998" y="5027070"/>
            <a:ext cx="669980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r">
              <a:spcBef>
                <a:spcPts val="4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6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/>
          <p:nvPr>
            <p:ph type="title"/>
          </p:nvPr>
        </p:nvSpPr>
        <p:spPr>
          <a:xfrm>
            <a:off x="982133" y="685801"/>
            <a:ext cx="7704667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" type="body"/>
          </p:nvPr>
        </p:nvSpPr>
        <p:spPr>
          <a:xfrm>
            <a:off x="982133" y="2667000"/>
            <a:ext cx="3739896" cy="33686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94335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75919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750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3908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39089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39089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39089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3909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3909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2" type="body"/>
          </p:nvPr>
        </p:nvSpPr>
        <p:spPr>
          <a:xfrm>
            <a:off x="4946904" y="2667000"/>
            <a:ext cx="3739896" cy="3346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94335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75919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750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3908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39089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39089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39089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3909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3909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/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" type="body"/>
          </p:nvPr>
        </p:nvSpPr>
        <p:spPr>
          <a:xfrm>
            <a:off x="1329481" y="2658533"/>
            <a:ext cx="345629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1186C3"/>
              </a:buClr>
              <a:buSzPts val="4060"/>
              <a:buFont typeface="Arial"/>
              <a:buNone/>
              <a:defRPr b="0" i="0" sz="2800" u="none" cap="none" strike="noStrike">
                <a:solidFill>
                  <a:srgbClr val="1186C3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5" name="Google Shape;65;p8"/>
          <p:cNvSpPr txBox="1"/>
          <p:nvPr>
            <p:ph idx="2" type="body"/>
          </p:nvPr>
        </p:nvSpPr>
        <p:spPr>
          <a:xfrm>
            <a:off x="1113523" y="3335336"/>
            <a:ext cx="3672248" cy="26652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4335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75919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750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3908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39089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39089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39089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3909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3909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6" name="Google Shape;66;p8"/>
          <p:cNvSpPr txBox="1"/>
          <p:nvPr>
            <p:ph idx="3" type="body"/>
          </p:nvPr>
        </p:nvSpPr>
        <p:spPr>
          <a:xfrm>
            <a:off x="5161710" y="2667000"/>
            <a:ext cx="346780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1186C3"/>
              </a:buClr>
              <a:buSzPts val="4060"/>
              <a:buFont typeface="Arial"/>
              <a:buNone/>
              <a:defRPr b="0" i="0" sz="2800" u="none" cap="none" strike="noStrike">
                <a:solidFill>
                  <a:srgbClr val="1186C3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32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7" name="Google Shape;67;p8"/>
          <p:cNvSpPr txBox="1"/>
          <p:nvPr>
            <p:ph idx="4" type="body"/>
          </p:nvPr>
        </p:nvSpPr>
        <p:spPr>
          <a:xfrm>
            <a:off x="4957266" y="3335336"/>
            <a:ext cx="3672248" cy="26652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4335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75919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750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3908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39089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39089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39089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3909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3909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74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8" name="Google Shape;68;p8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0" name="Google Shape;70;p8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3" name="Google Shape;73;p9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4" name="Google Shape;74;p9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5" name="Google Shape;75;p9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 txBox="1"/>
          <p:nvPr>
            <p:ph type="title"/>
          </p:nvPr>
        </p:nvSpPr>
        <p:spPr>
          <a:xfrm>
            <a:off x="1113524" y="1600200"/>
            <a:ext cx="2662534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bel"/>
              <a:buNone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3947553" y="685800"/>
            <a:ext cx="4681962" cy="51054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4127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94335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75919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57505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2" type="body"/>
          </p:nvPr>
        </p:nvSpPr>
        <p:spPr>
          <a:xfrm>
            <a:off x="1113524" y="2971800"/>
            <a:ext cx="2662534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32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74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4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1305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7" name="Google Shape;7;p1"/>
            <p:cNvSpPr/>
            <p:nvPr/>
          </p:nvSpPr>
          <p:spPr>
            <a:xfrm>
              <a:off x="0" y="0"/>
              <a:ext cx="1073150" cy="5291138"/>
            </a:xfrm>
            <a:custGeom>
              <a:rect b="b" l="l" r="r" t="t"/>
              <a:pathLst>
                <a:path extrusionOk="0" h="3333" w="676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" name="Google Shape;8;p1"/>
            <p:cNvSpPr/>
            <p:nvPr/>
          </p:nvSpPr>
          <p:spPr>
            <a:xfrm>
              <a:off x="0" y="0"/>
              <a:ext cx="758825" cy="4624388"/>
            </a:xfrm>
            <a:custGeom>
              <a:rect b="b" l="l" r="r" t="t"/>
              <a:pathLst>
                <a:path extrusionOk="0" h="2913" w="478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9" name="Google Shape;9;p1"/>
            <p:cNvSpPr/>
            <p:nvPr/>
          </p:nvSpPr>
          <p:spPr>
            <a:xfrm>
              <a:off x="0" y="5662613"/>
              <a:ext cx="906463" cy="1195388"/>
            </a:xfrm>
            <a:custGeom>
              <a:rect b="b" l="l" r="r" t="t"/>
              <a:pathLst>
                <a:path extrusionOk="0" h="753" w="571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0" name="Google Shape;10;p1"/>
            <p:cNvSpPr/>
            <p:nvPr/>
          </p:nvSpPr>
          <p:spPr>
            <a:xfrm>
              <a:off x="0" y="5295900"/>
              <a:ext cx="1487488" cy="1562100"/>
            </a:xfrm>
            <a:custGeom>
              <a:rect b="b" l="l" r="r" t="t"/>
              <a:pathLst>
                <a:path extrusionOk="0" h="984" w="937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11" name="Google Shape;11;p1"/>
            <p:cNvSpPr/>
            <p:nvPr/>
          </p:nvSpPr>
          <p:spPr>
            <a:xfrm>
              <a:off x="0" y="5257800"/>
              <a:ext cx="2132013" cy="1600200"/>
            </a:xfrm>
            <a:custGeom>
              <a:rect b="b" l="l" r="r" t="t"/>
              <a:pathLst>
                <a:path extrusionOk="0" h="1008" w="1343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12" name="Google Shape;12;p1"/>
            <p:cNvSpPr/>
            <p:nvPr/>
          </p:nvSpPr>
          <p:spPr>
            <a:xfrm>
              <a:off x="0" y="5357813"/>
              <a:ext cx="1377950" cy="1500188"/>
            </a:xfrm>
            <a:custGeom>
              <a:rect b="b" l="l" r="r" t="t"/>
              <a:pathLst>
                <a:path extrusionOk="0" h="945" w="868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13" name="Google Shape;13;p1"/>
          <p:cNvSpPr txBox="1"/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 i="0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44958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94335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75919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57504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57504" lvl="5" marL="27432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57504" lvl="6" marL="32004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57504" lvl="7" marL="3657600" marR="0" rtl="0" algn="l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57504" lvl="8" marL="4114800" marR="0" rtl="0" algn="l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0" type="dt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1.jpg" id="144" name="Google Shape;14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/>
        </p:nvSpPr>
        <p:spPr>
          <a:xfrm>
            <a:off x="683568" y="620688"/>
            <a:ext cx="7772400" cy="17300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Youth Parliament of Manitoba</a:t>
            </a:r>
            <a:endParaRPr b="1" i="0" sz="6000" u="none" cap="none" strike="noStrik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695717" y="3861048"/>
            <a:ext cx="821212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FC000"/>
                </a:solidFill>
                <a:latin typeface="Balthazar"/>
                <a:ea typeface="Balthazar"/>
                <a:cs typeface="Balthazar"/>
                <a:sym typeface="Balthazar"/>
              </a:rPr>
              <a:t>2017 State of the Corporation</a:t>
            </a:r>
            <a:endParaRPr/>
          </a:p>
        </p:txBody>
      </p:sp>
      <p:sp>
        <p:nvSpPr>
          <p:cNvPr id="147" name="Google Shape;147;p19"/>
          <p:cNvSpPr txBox="1"/>
          <p:nvPr/>
        </p:nvSpPr>
        <p:spPr>
          <a:xfrm>
            <a:off x="2498363" y="4653136"/>
            <a:ext cx="410214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FFC000"/>
                </a:solidFill>
                <a:latin typeface="Balthazar"/>
                <a:ea typeface="Balthazar"/>
                <a:cs typeface="Balthazar"/>
                <a:sym typeface="Balthazar"/>
              </a:rPr>
              <a:t>Presented by: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FFC000"/>
                </a:solidFill>
                <a:latin typeface="Balthazar"/>
                <a:ea typeface="Balthazar"/>
                <a:cs typeface="Balthazar"/>
                <a:sym typeface="Balthazar"/>
              </a:rPr>
              <a:t>Ariel Melamedoff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FFC000"/>
                </a:solidFill>
                <a:latin typeface="Balthazar"/>
                <a:ea typeface="Balthazar"/>
                <a:cs typeface="Balthazar"/>
                <a:sym typeface="Balthazar"/>
              </a:rPr>
              <a:t>Premier (Chairperson)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FFC000"/>
                </a:solidFill>
                <a:latin typeface="Balthazar"/>
                <a:ea typeface="Balthazar"/>
                <a:cs typeface="Balthazar"/>
                <a:sym typeface="Balthazar"/>
              </a:rPr>
              <a:t>YPM 96</a:t>
            </a:r>
            <a:endParaRPr b="1" i="0" sz="2400" u="none" cap="none" strike="noStrike">
              <a:solidFill>
                <a:srgbClr val="FFC000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Potential Changes to Session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1" name="Google Shape;201;p28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Cut down time from QP (and debate?) to make session less stressful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Reorganize 1</a:t>
            </a:r>
            <a:r>
              <a:rPr b="0" baseline="3000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day to be more welcoming, less daunting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 pizza.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Think about providing more meals, or assistance with planning dinners (lower income, out-of-town youth might feel less comfortable wandering Osborne and buying food 3/5 nights)</a:t>
            </a:r>
            <a:endParaRPr/>
          </a:p>
          <a:p>
            <a:pPr indent="-6477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6477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9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Concluding Comments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7" name="Google Shape;207;p29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YPM has a strong community that is actively engaged and supportive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Political engagement on social media and among youth appears to be particularly high right now – providing a more formal arena for these discussions should be part of our brand</a:t>
            </a:r>
            <a:endParaRPr/>
          </a:p>
          <a:p>
            <a:pPr indent="-6477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1.jpg" id="212" name="Google Shape;21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0"/>
          <p:cNvSpPr txBox="1"/>
          <p:nvPr/>
        </p:nvSpPr>
        <p:spPr>
          <a:xfrm>
            <a:off x="2778881" y="1988840"/>
            <a:ext cx="3586238" cy="31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00" u="sng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Questions, </a:t>
            </a:r>
            <a:endParaRPr b="1" i="0" sz="4400" u="sng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00" u="sng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Comments, </a:t>
            </a:r>
            <a:endParaRPr b="1" i="0" sz="4400" u="sng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00" u="sng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Feedback?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400" u="sng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sng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premier@ypmanitoba.ca</a:t>
            </a:r>
            <a:endParaRPr b="1" sz="2400" u="sng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899593" y="457201"/>
            <a:ext cx="7787208" cy="13156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Overview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1115616" y="1556792"/>
            <a:ext cx="7787207" cy="4248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 of Recent Changes</a:t>
            </a:r>
            <a:endParaRPr b="0" i="0" sz="222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Goals for the upcoming year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Strength of the organization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Chief considerations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rgbClr val="1186C3"/>
              </a:buClr>
              <a:buSzPts val="2683"/>
              <a:buFont typeface="Arial"/>
              <a:buChar char="•"/>
            </a:pPr>
            <a:r>
              <a:rPr b="0" i="0" lang="en-US" sz="185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Finances and Long-Term Projects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rgbClr val="1186C3"/>
              </a:buClr>
              <a:buSzPts val="2683"/>
              <a:buFont typeface="Arial"/>
              <a:buChar char="•"/>
            </a:pPr>
            <a:r>
              <a:rPr b="0" i="0" lang="en-US" sz="185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Community Outreach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rgbClr val="1186C3"/>
              </a:buClr>
              <a:buSzPts val="2683"/>
              <a:buFont typeface="Arial"/>
              <a:buChar char="•"/>
            </a:pPr>
            <a:r>
              <a:rPr b="0" i="0" lang="en-US" sz="185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Recruitment and Inclusion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Potential changes to Session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Char char="•"/>
            </a:pPr>
            <a:r>
              <a:rPr b="0" i="0" lang="en-US" sz="222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Conclusion</a:t>
            </a:r>
            <a:endParaRPr/>
          </a:p>
          <a:p>
            <a:pPr indent="-81343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81343" lvl="0" marL="285750" marR="0" rtl="0" algn="l">
              <a:lnSpc>
                <a:spcPct val="90000"/>
              </a:lnSpc>
              <a:spcBef>
                <a:spcPts val="1044"/>
              </a:spcBef>
              <a:spcAft>
                <a:spcPts val="0"/>
              </a:spcAft>
              <a:buClr>
                <a:srgbClr val="1186C3"/>
              </a:buClr>
              <a:buSzPts val="3219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Review of Recent Changes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9" name="Google Shape;159;p21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Pipe ceremony was improved, though still leaves some questions (outdoors could be problematic due to weather)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Committees were nearly ideal this year – build on this progress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Out-of-province exec members continue to be a challenge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Alumni debate decreased in numbers – this needs to be a priority to keep alumni engaged for YP100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Critic was one of the best parts of Session</a:t>
            </a:r>
            <a:endParaRPr/>
          </a:p>
          <a:p>
            <a:pPr indent="-6477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What should YPM 96 look like?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5" name="Google Shape;165;p22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Community events – Coffeehouse, film screening?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Representation – where to go from here?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Strong relations with schools and external organizations</a:t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Continue pushing for diversity in legislation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What are our key assets?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1" name="Google Shape;171;p23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Alumni – new alumni for outreach, older alumni for fundraising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Cabinet – Younger, more diverse cabinet poses challenges and opportunities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Community – we are connected to an increasing number of external organizations (AYO, PJFM, AFFMMLA, Rotary Club, LRSD)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Diverse membership – we have an opportunity to expand YP in new directions</a:t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Finances and WCYP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7" name="Google Shape;177;p24"/>
          <p:cNvSpPr txBox="1"/>
          <p:nvPr>
            <p:ph idx="1" type="body"/>
          </p:nvPr>
        </p:nvSpPr>
        <p:spPr>
          <a:xfrm>
            <a:off x="539552" y="1484784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WCYP is next year – and its expensive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We will take a financial hit (and that’s okay!)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YP96 was a killer fundraising year – need to leverage this and make it sustainable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Cabinet/exec rebate will remain the same (covering part, but not all of the registration fee)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Fundraising for special projects (Alumni Scholarship, Reconciliation Fund) has proved a more attainable goal</a:t>
            </a:r>
            <a:endParaRPr/>
          </a:p>
          <a:p>
            <a:pPr indent="0" lvl="0" marL="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6477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YP100 and Alumni involvement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3" name="Google Shape;183;p25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CanadaHelps monthly donations could change YPM’s fundraising strategies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Alumni have expressed interest in raising money for the Endowment Fund in anticipation for YP100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Tentative goals: raise money for a plaque at the Legislature commemorating 100 years of YPM, raise 100k for the Endowment Fund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Would disburse $4000 a year</a:t>
            </a:r>
            <a:endParaRPr/>
          </a:p>
          <a:p>
            <a:pPr indent="-285750" lvl="0" marL="285750" marR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How to make this sustainable? Use grants and special projects to boost current fundraising, encourage alumni to donate to the Endowment fund</a:t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Community Outreach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9" name="Google Shape;189;p26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Coffeehouse has become a staple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Provincial Candidates debate last year serves as a good model for future discussion-driven events (film screening?)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Continued partnership with AYO, PJFM, AFMMLA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Explore new contacts and groups – Rotary Club?</a:t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Creation of UMSU and UWSA student groups was marginally helpful – better ways to cash in on this as an asset?</a:t>
            </a:r>
            <a:endParaRPr b="0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>
            <p:ph type="title"/>
          </p:nvPr>
        </p:nvSpPr>
        <p:spPr>
          <a:xfrm>
            <a:off x="982133" y="188640"/>
            <a:ext cx="770466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Recruitment and Inclusion</a:t>
            </a:r>
            <a:endParaRPr b="0" i="0" sz="4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5" name="Google Shape;195;p27"/>
          <p:cNvSpPr txBox="1"/>
          <p:nvPr>
            <p:ph idx="1" type="body"/>
          </p:nvPr>
        </p:nvSpPr>
        <p:spPr>
          <a:xfrm>
            <a:off x="982133" y="1556792"/>
            <a:ext cx="7704667" cy="4320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Recruitment remains stable at 65 members per session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This year brought a lot of diversity to session – but most members were not “recruited” </a:t>
            </a:r>
            <a:endParaRPr/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Is this sustainable?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Expansion of Reconciliation Fund, LRSD, and YAA could account for a third of membership at session </a:t>
            </a:r>
            <a:endParaRPr/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Use this as a model: organizations that work with youth are our ideal partners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llax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